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56" r:id="rId6"/>
    <p:sldId id="291" r:id="rId7"/>
    <p:sldId id="302" r:id="rId8"/>
    <p:sldId id="294" r:id="rId9"/>
    <p:sldId id="301" r:id="rId10"/>
    <p:sldId id="300" r:id="rId11"/>
    <p:sldId id="296" r:id="rId12"/>
    <p:sldId id="298" r:id="rId13"/>
    <p:sldId id="295" r:id="rId14"/>
    <p:sldId id="292" r:id="rId15"/>
  </p:sldIdLst>
  <p:sldSz cx="9144000" cy="6858000" type="screen4x3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qmbMZX3hY4mP250nWz7XQ==" hashData="KF5Pocbu574oZz23TiPkSWwffuaoE6+v5yxwzfWHQKfiAmiJoKAStmYdbEr0AlSQ6SIcbkHfOrDg0rciXGPPew=="/>
  <p:extLst>
    <p:ext uri="{EFAFB233-063F-42B5-8137-9DF3F51BA10A}">
      <p15:sldGuideLst xmlns:p15="http://schemas.microsoft.com/office/powerpoint/2012/main">
        <p15:guide id="8" orient="horz" pos="3906" userDrawn="1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1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02114-214D-4F33-ACEC-72CD6802CFC2}" v="3" dt="2022-10-16T08:51:26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0" autoAdjust="0"/>
    <p:restoredTop sz="96215" autoAdjust="0"/>
  </p:normalViewPr>
  <p:slideViewPr>
    <p:cSldViewPr showGuides="1">
      <p:cViewPr varScale="1">
        <p:scale>
          <a:sx n="107" d="100"/>
          <a:sy n="107" d="100"/>
        </p:scale>
        <p:origin x="1212" y="114"/>
      </p:cViewPr>
      <p:guideLst>
        <p:guide orient="horz" pos="3906"/>
        <p:guide pos="2880"/>
      </p:guideLst>
    </p:cSldViewPr>
  </p:slideViewPr>
  <p:outlineViewPr>
    <p:cViewPr>
      <p:scale>
        <a:sx n="33" d="100"/>
        <a:sy n="33" d="100"/>
      </p:scale>
      <p:origin x="0" y="-77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4290" y="6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losser Hans-Jürgen (BayWa München-Zentrale)" userId="eae07e9e-b795-4ebc-a889-44b64af35069" providerId="ADAL" clId="{CA002114-214D-4F33-ACEC-72CD6802CFC2}"/>
    <pc:docChg chg="undo redo custSel modSld modMainMaster">
      <pc:chgData name="Schlosser Hans-Jürgen (BayWa München-Zentrale)" userId="eae07e9e-b795-4ebc-a889-44b64af35069" providerId="ADAL" clId="{CA002114-214D-4F33-ACEC-72CD6802CFC2}" dt="2022-10-16T08:51:27.690" v="8" actId="207"/>
      <pc:docMkLst>
        <pc:docMk/>
      </pc:docMkLst>
      <pc:sldChg chg="modSp mod">
        <pc:chgData name="Schlosser Hans-Jürgen (BayWa München-Zentrale)" userId="eae07e9e-b795-4ebc-a889-44b64af35069" providerId="ADAL" clId="{CA002114-214D-4F33-ACEC-72CD6802CFC2}" dt="2022-10-16T08:51:27.690" v="8" actId="207"/>
        <pc:sldMkLst>
          <pc:docMk/>
          <pc:sldMk cId="2713163193" sldId="256"/>
        </pc:sldMkLst>
        <pc:spChg chg="mod">
          <ac:chgData name="Schlosser Hans-Jürgen (BayWa München-Zentrale)" userId="eae07e9e-b795-4ebc-a889-44b64af35069" providerId="ADAL" clId="{CA002114-214D-4F33-ACEC-72CD6802CFC2}" dt="2022-10-16T08:51:27.690" v="8" actId="207"/>
          <ac:spMkLst>
            <pc:docMk/>
            <pc:sldMk cId="2713163193" sldId="256"/>
            <ac:spMk id="3" creationId="{BA09EF87-B8DD-C64E-82E2-3CEE47F46821}"/>
          </ac:spMkLst>
        </pc:spChg>
      </pc:sldChg>
      <pc:sldMasterChg chg="addSp delSp modSp mod">
        <pc:chgData name="Schlosser Hans-Jürgen (BayWa München-Zentrale)" userId="eae07e9e-b795-4ebc-a889-44b64af35069" providerId="ADAL" clId="{CA002114-214D-4F33-ACEC-72CD6802CFC2}" dt="2022-10-16T08:51:26.600" v="7"/>
        <pc:sldMasterMkLst>
          <pc:docMk/>
          <pc:sldMasterMk cId="2894400191" sldId="2147483648"/>
        </pc:sldMasterMkLst>
        <pc:picChg chg="add del mod">
          <ac:chgData name="Schlosser Hans-Jürgen (BayWa München-Zentrale)" userId="eae07e9e-b795-4ebc-a889-44b64af35069" providerId="ADAL" clId="{CA002114-214D-4F33-ACEC-72CD6802CFC2}" dt="2022-10-16T08:51:26.600" v="7"/>
          <ac:picMkLst>
            <pc:docMk/>
            <pc:sldMasterMk cId="2894400191" sldId="2147483648"/>
            <ac:picMk id="10" creationId="{5866CF7A-1D77-4018-871C-F37BFF55A036}"/>
          </ac:picMkLst>
        </pc:picChg>
        <pc:picChg chg="del">
          <ac:chgData name="Schlosser Hans-Jürgen (BayWa München-Zentrale)" userId="eae07e9e-b795-4ebc-a889-44b64af35069" providerId="ADAL" clId="{CA002114-214D-4F33-ACEC-72CD6802CFC2}" dt="2022-10-16T08:50:54.924" v="0" actId="478"/>
          <ac:picMkLst>
            <pc:docMk/>
            <pc:sldMasterMk cId="2894400191" sldId="2147483648"/>
            <ac:picMk id="13" creationId="{D317D199-0C07-7648-8D2B-96B5ED15EECD}"/>
          </ac:picMkLst>
        </pc:pic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8776" y="8640452"/>
            <a:ext cx="69204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r>
              <a:rPr lang="de-DE" dirty="0"/>
              <a:t>Seite </a:t>
            </a:r>
            <a:fld id="{C7B0D78E-0DA4-4B95-B2D2-A30F9B3547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59" y="384994"/>
            <a:ext cx="831565" cy="2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2044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2" pos="4158" userDrawn="1">
          <p15:clr>
            <a:srgbClr val="F26B43"/>
          </p15:clr>
        </p15:guide>
        <p15:guide id="3" pos="16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908776" y="8640452"/>
            <a:ext cx="69204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r>
              <a:rPr lang="de-DE" dirty="0"/>
              <a:t>Seite </a:t>
            </a:r>
            <a:fld id="{C7B0D78E-0DA4-4B95-B2D2-A30F9B3547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59" y="384994"/>
            <a:ext cx="831565" cy="2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spcBef>
        <a:spcPts val="600"/>
      </a:spcBef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spcBef>
        <a:spcPts val="600"/>
      </a:spcBef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spcBef>
        <a:spcPts val="600"/>
      </a:spcBef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spcBef>
        <a:spcPts val="600"/>
      </a:spcBef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pos="4158" userDrawn="1">
          <p15:clr>
            <a:srgbClr val="F26B43"/>
          </p15:clr>
        </p15:guide>
        <p15:guide id="3" pos="166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F87E0E1-0F68-1D48-BE4B-EDCE6176F6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547" y="0"/>
            <a:ext cx="9144000" cy="5877272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265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395536" y="3573016"/>
            <a:ext cx="8352928" cy="2215991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mit </a:t>
            </a:r>
            <a:br>
              <a:rPr lang="de-DE" dirty="0"/>
            </a:br>
            <a:r>
              <a:rPr lang="de-DE" dirty="0"/>
              <a:t>zwei oder drei richtig </a:t>
            </a:r>
            <a:br>
              <a:rPr lang="de-DE" dirty="0"/>
            </a:br>
            <a:r>
              <a:rPr lang="de-DE" dirty="0"/>
              <a:t>plakativen Zeilen.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2911A0-9EB9-3247-A9E1-27E2B6D94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7522" y="6359979"/>
            <a:ext cx="486966" cy="365125"/>
          </a:xfrm>
        </p:spPr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5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045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95536" y="430213"/>
            <a:ext cx="8352928" cy="1938992"/>
          </a:xfr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für Texte von ein </a:t>
            </a:r>
            <a:br>
              <a:rPr lang="de-DE" dirty="0"/>
            </a:br>
            <a:r>
              <a:rPr lang="de-DE" dirty="0"/>
              <a:t>bis drei Zeilen.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2AD3AE-4560-B647-ADDE-2AC97A54C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4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2198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invGray">
          <a:xfrm>
            <a:off x="395536" y="430213"/>
            <a:ext cx="8352928" cy="1938992"/>
          </a:xfr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für Texte von ein </a:t>
            </a:r>
            <a:br>
              <a:rPr lang="de-DE" dirty="0"/>
            </a:br>
            <a:r>
              <a:rPr lang="de-DE" dirty="0"/>
              <a:t>bis drei Zeilen.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369A7BE-BAAC-4A40-8530-C15337C55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8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0" y="3356992"/>
            <a:ext cx="9144000" cy="2520280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3673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95536" y="430213"/>
            <a:ext cx="8352928" cy="1938992"/>
          </a:xfr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für Texte von ein </a:t>
            </a:r>
            <a:br>
              <a:rPr lang="de-DE" dirty="0"/>
            </a:br>
            <a:r>
              <a:rPr lang="de-DE" dirty="0"/>
              <a:t>bis drei Zeilen.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FC2FF91-3214-C14B-9626-2E4C57306E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5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0" y="3356992"/>
            <a:ext cx="9144000" cy="2520280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7659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invGray">
          <a:xfrm>
            <a:off x="395536" y="430213"/>
            <a:ext cx="8352928" cy="1938992"/>
          </a:xfr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für Texte von ein </a:t>
            </a:r>
            <a:br>
              <a:rPr lang="de-DE" dirty="0"/>
            </a:br>
            <a:r>
              <a:rPr lang="de-DE" dirty="0"/>
              <a:t>bis drei Zeilen.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CAA73F-DF6C-9E44-A0E4-406C6409E5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8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4572000" y="332656"/>
            <a:ext cx="4176464" cy="5530825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717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5536" y="418455"/>
            <a:ext cx="3887976" cy="2585323"/>
          </a:xfr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für kurze Titel ohne lange Wörter.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2FFB63-40B7-AA43-B586-96F2E2D65F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6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4572000" y="332656"/>
            <a:ext cx="4176464" cy="5530826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5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7674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invGray">
          <a:xfrm>
            <a:off x="395536" y="418454"/>
            <a:ext cx="3888432" cy="2585323"/>
          </a:xfr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für kurze Titel ohne lange Wörter.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3FCC8D3-B023-F049-AF2E-2D81A83C98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7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3463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511590"/>
            <a:ext cx="8352928" cy="430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3CE928D-6EA3-DE4B-980C-AABE25FC7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EC3191-AD27-6549-A849-03CC8698BD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5288" y="1196975"/>
            <a:ext cx="8353425" cy="146193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89000" indent="-189000">
              <a:buFont typeface="Arial" panose="020B0604020202020204" pitchFamily="34" charset="0"/>
              <a:buChar char="•"/>
              <a:defRPr/>
            </a:lvl2pPr>
            <a:lvl3pPr marL="189000" indent="0">
              <a:buFont typeface="Arial" panose="020B0604020202020204" pitchFamily="34" charset="0"/>
              <a:buNone/>
              <a:defRPr/>
            </a:lvl3pPr>
            <a:lvl4pPr marL="567000" indent="-189000">
              <a:buFont typeface="Arial" panose="020B0604020202020204" pitchFamily="34" charset="0"/>
              <a:buChar char="•"/>
              <a:defRPr/>
            </a:lvl4pPr>
            <a:lvl5pPr marL="756000" indent="-189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</a:t>
            </a:r>
            <a:r>
              <a:rPr lang="de-DE" dirty="0" smtClean="0"/>
              <a:t>bearbeiten</a:t>
            </a:r>
          </a:p>
          <a:p>
            <a:pPr lvl="0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5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3696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95536" y="511590"/>
            <a:ext cx="8352928" cy="12926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bearbeiten. Hier steht eine ein bis zweizeilige Headline, die das Thema gut beschreibt.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71A3478-430D-A64E-B211-0C5778317B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BEA860F-99F0-4D44-946E-23945BC167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2133600"/>
            <a:ext cx="8353425" cy="3527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26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5877272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5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6D8B23-AC19-F345-B027-5AC537AD04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4988C36-87B0-244C-8435-2D5C8D55E72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536" y="692150"/>
            <a:ext cx="8352928" cy="48250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73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6FD9E5-2499-48B9-9EE6-14A44BB9C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70DA5D9-320F-4394-9CC9-AF2083911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95536" y="511590"/>
            <a:ext cx="8352928" cy="12926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bearbeiten. Hier steht eine ein bis zweizeilige Headline, die das Thema gut beschreibt.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DE60DB10-2D88-414C-A999-7187E5A5221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2133600"/>
            <a:ext cx="8353425" cy="3527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00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702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invGray">
          <a:xfrm>
            <a:off x="360000" y="2708920"/>
            <a:ext cx="8424000" cy="2215991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mit </a:t>
            </a:r>
            <a:br>
              <a:rPr lang="de-DE" dirty="0"/>
            </a:br>
            <a:r>
              <a:rPr lang="de-DE" dirty="0"/>
              <a:t>zwei oder drei richtig </a:t>
            </a:r>
            <a:br>
              <a:rPr lang="de-DE" dirty="0"/>
            </a:br>
            <a:r>
              <a:rPr lang="de-DE" dirty="0"/>
              <a:t>plakativen Zeilen.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360000" y="5157192"/>
            <a:ext cx="8424000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Abteilung, Verfasser,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9962F0-D697-C044-BEBC-9FDD6D61E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4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3069000" y="332656"/>
            <a:ext cx="5679464" cy="5544616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395536" y="568740"/>
            <a:ext cx="2304256" cy="3978012"/>
          </a:xfrm>
        </p:spPr>
        <p:txBody>
          <a:bodyPr/>
          <a:lstStyle>
            <a:lvl1pPr>
              <a:defRPr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0" indent="0">
              <a:buClr>
                <a:schemeClr val="bg1"/>
              </a:buClr>
              <a:buNone/>
              <a:defRPr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189000">
              <a:spcBef>
                <a:spcPts val="3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3pPr>
            <a:lvl4pPr marL="378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4pPr>
            <a:lvl5pPr marL="567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Flexible </a:t>
            </a:r>
            <a:r>
              <a:rPr lang="de-DE" noProof="0" dirty="0" err="1"/>
              <a:t>Textboxen</a:t>
            </a:r>
            <a:r>
              <a:rPr lang="de-DE" noProof="0" dirty="0"/>
              <a:t> die in ihrer Position einfach nach oben oder unten geschoben werden können. </a:t>
            </a:r>
          </a:p>
          <a:p>
            <a:pPr lvl="1"/>
            <a:r>
              <a:rPr lang="de-DE" noProof="0" dirty="0"/>
              <a:t>Kürzere Texte oder Erklärungen zu den rechts, bzw. links gezeigten Bildern finden hier einen gut lesbaren Platz.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 ad </a:t>
            </a:r>
            <a:r>
              <a:rPr lang="de-DE" noProof="0" dirty="0" err="1"/>
              <a:t>dolorium</a:t>
            </a:r>
            <a:r>
              <a:rPr lang="de-DE" noProof="0" dirty="0"/>
              <a:t> </a:t>
            </a:r>
            <a:r>
              <a:rPr lang="de-DE" noProof="0" dirty="0" err="1"/>
              <a:t>deo</a:t>
            </a:r>
            <a:r>
              <a:rPr lang="de-DE" noProof="0" dirty="0"/>
              <a:t> in </a:t>
            </a:r>
            <a:r>
              <a:rPr lang="de-DE" noProof="0" dirty="0" err="1"/>
              <a:t>momentum</a:t>
            </a:r>
            <a:r>
              <a:rPr lang="de-DE" noProof="0" dirty="0"/>
              <a:t> mehr als </a:t>
            </a:r>
            <a:r>
              <a:rPr lang="de-DE" noProof="0" dirty="0" err="1"/>
              <a:t>maximum</a:t>
            </a:r>
            <a:r>
              <a:rPr lang="de-DE" noProof="0" dirty="0"/>
              <a:t>. Kurze Texte sind natürlich charmanter.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4162F8-D145-B846-BBF8-37B724B894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6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3069000" y="332656"/>
            <a:ext cx="5679464" cy="5544616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95536" y="568740"/>
            <a:ext cx="2232248" cy="4224233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  <a:lvl2pPr marL="0" indent="0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2pPr>
            <a:lvl3pPr marL="189000">
              <a:spcBef>
                <a:spcPts val="300"/>
              </a:spcBef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3pPr>
            <a:lvl4pPr marL="189000" indent="0">
              <a:buClr>
                <a:schemeClr val="accent1"/>
              </a:buClr>
              <a:buNone/>
              <a:defRPr sz="1500">
                <a:solidFill>
                  <a:schemeClr val="tx1"/>
                </a:solidFill>
              </a:defRPr>
            </a:lvl4pPr>
            <a:lvl5pPr marL="567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Flexible </a:t>
            </a:r>
            <a:r>
              <a:rPr lang="de-DE" dirty="0" err="1"/>
              <a:t>Textboxen</a:t>
            </a:r>
            <a:r>
              <a:rPr lang="de-DE" dirty="0"/>
              <a:t> die in ihrer Position einfach nach oben oder unten geschoben werden können. </a:t>
            </a:r>
          </a:p>
          <a:p>
            <a:pPr lvl="1"/>
            <a:r>
              <a:rPr lang="de-DE" dirty="0"/>
              <a:t>Kürzere Texte oder Erklärungen zu den rechts, bzw. links gezeigten Bildern finden hier einen gut lesbaren Platz.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ad </a:t>
            </a:r>
            <a:r>
              <a:rPr lang="de-DE" dirty="0" err="1"/>
              <a:t>dolorium</a:t>
            </a:r>
            <a:r>
              <a:rPr lang="de-DE" dirty="0"/>
              <a:t> </a:t>
            </a:r>
            <a:r>
              <a:rPr lang="de-DE" dirty="0" err="1"/>
              <a:t>deo</a:t>
            </a:r>
            <a:r>
              <a:rPr lang="de-DE" dirty="0"/>
              <a:t> in </a:t>
            </a:r>
            <a:r>
              <a:rPr lang="de-DE" dirty="0" err="1"/>
              <a:t>momentum</a:t>
            </a:r>
            <a:r>
              <a:rPr lang="de-DE" dirty="0"/>
              <a:t> mehr als </a:t>
            </a:r>
            <a:r>
              <a:rPr lang="de-DE" dirty="0" err="1"/>
              <a:t>maximum</a:t>
            </a:r>
            <a:r>
              <a:rPr lang="de-DE" dirty="0"/>
              <a:t>. Kurze Texte sind natürlich charmanter.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4938D30-F181-C448-BCE7-D54DCC69B4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9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6066000" y="332656"/>
            <a:ext cx="2628291" cy="5544616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449709" y="260649"/>
            <a:ext cx="5130403" cy="5400600"/>
          </a:xfrm>
        </p:spPr>
        <p:txBody>
          <a:bodyPr anchor="ctr"/>
          <a:lstStyle>
            <a:lvl1pPr>
              <a:defRPr sz="4200" b="0">
                <a:solidFill>
                  <a:schemeClr val="tx1"/>
                </a:solidFill>
              </a:defRPr>
            </a:lvl1pPr>
            <a:lvl2pPr marL="0" indent="0">
              <a:buClr>
                <a:schemeClr val="bg1"/>
              </a:buClr>
              <a:buNone/>
              <a:defRPr sz="1500">
                <a:solidFill>
                  <a:schemeClr val="bg1"/>
                </a:solidFill>
              </a:defRPr>
            </a:lvl2pPr>
            <a:lvl3pPr marL="189000">
              <a:spcBef>
                <a:spcPts val="3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3pPr>
            <a:lvl4pPr marL="378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4pPr>
            <a:lvl5pPr marL="567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„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ad </a:t>
            </a:r>
            <a:r>
              <a:rPr lang="de-DE" dirty="0" err="1"/>
              <a:t>maximumu</a:t>
            </a:r>
            <a:r>
              <a:rPr lang="de-DE" dirty="0"/>
              <a:t> </a:t>
            </a:r>
            <a:r>
              <a:rPr lang="de-DE" dirty="0" err="1"/>
              <a:t>delo</a:t>
            </a:r>
            <a:r>
              <a:rPr lang="de-DE" dirty="0"/>
              <a:t> in </a:t>
            </a:r>
            <a:r>
              <a:rPr lang="de-DE" dirty="0" err="1"/>
              <a:t>momentum</a:t>
            </a:r>
            <a:r>
              <a:rPr lang="de-DE" dirty="0"/>
              <a:t> Blindtexte nennt man Texte, die bei der Produktion.“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CDDCBB0-F1EF-0446-B645-9B16428741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4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6066000" y="332656"/>
            <a:ext cx="2682464" cy="5544616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95536" y="1732747"/>
            <a:ext cx="5184576" cy="3877985"/>
          </a:xfrm>
        </p:spPr>
        <p:txBody>
          <a:bodyPr anchor="ctr"/>
          <a:lstStyle>
            <a:lvl1pPr>
              <a:defRPr sz="4200" b="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 sz="1500">
                <a:solidFill>
                  <a:schemeClr val="bg1"/>
                </a:solidFill>
              </a:defRPr>
            </a:lvl2pPr>
            <a:lvl3pPr marL="189000">
              <a:spcBef>
                <a:spcPts val="3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3pPr>
            <a:lvl4pPr marL="378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4pPr>
            <a:lvl5pPr marL="567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„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ad </a:t>
            </a:r>
            <a:r>
              <a:rPr lang="de-DE" dirty="0" err="1"/>
              <a:t>maximumu</a:t>
            </a:r>
            <a:r>
              <a:rPr lang="de-DE" dirty="0"/>
              <a:t> </a:t>
            </a:r>
            <a:r>
              <a:rPr lang="de-DE" dirty="0" err="1"/>
              <a:t>delo</a:t>
            </a:r>
            <a:r>
              <a:rPr lang="de-DE" dirty="0"/>
              <a:t> in </a:t>
            </a:r>
            <a:r>
              <a:rPr lang="de-DE" dirty="0" err="1"/>
              <a:t>momentum</a:t>
            </a:r>
            <a:r>
              <a:rPr lang="de-DE" dirty="0"/>
              <a:t> Blindtexte nennt man Texte, die bei der Produktion.“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F80E12B-9C7B-754E-8F14-E84DFC536D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8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395536" y="332656"/>
            <a:ext cx="5679463" cy="5544617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6415074" y="2581306"/>
            <a:ext cx="2333389" cy="3223959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2pPr>
            <a:lvl3pPr marL="189000" indent="-18900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378000"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4pPr>
            <a:lvl5pPr marL="567000"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ad</a:t>
            </a:r>
            <a:br>
              <a:rPr lang="de-DE" dirty="0"/>
            </a:br>
            <a:r>
              <a:rPr lang="de-DE" dirty="0" err="1"/>
              <a:t>maximumu</a:t>
            </a:r>
            <a:r>
              <a:rPr lang="de-DE" dirty="0"/>
              <a:t> </a:t>
            </a:r>
            <a:r>
              <a:rPr lang="de-DE" dirty="0" err="1"/>
              <a:t>delo</a:t>
            </a:r>
            <a:r>
              <a:rPr lang="de-DE" dirty="0"/>
              <a:t> in </a:t>
            </a:r>
            <a:r>
              <a:rPr lang="de-DE" dirty="0" err="1"/>
              <a:t>momentum</a:t>
            </a:r>
            <a:r>
              <a:rPr lang="de-DE" dirty="0"/>
              <a:t> Blindtexte nennt man Texte, die bei der Produktion.</a:t>
            </a:r>
          </a:p>
          <a:p>
            <a:pPr lvl="2"/>
            <a:r>
              <a:rPr lang="de-DE" dirty="0"/>
              <a:t>Effizienteres Wachstum</a:t>
            </a:r>
          </a:p>
          <a:p>
            <a:pPr lvl="2"/>
            <a:r>
              <a:rPr lang="de-DE" dirty="0"/>
              <a:t>Optimale Bewässerung</a:t>
            </a:r>
          </a:p>
          <a:p>
            <a:pPr lvl="2"/>
            <a:r>
              <a:rPr lang="de-DE" dirty="0"/>
              <a:t>Höherer Ertrag</a:t>
            </a:r>
          </a:p>
          <a:p>
            <a:pPr lvl="2"/>
            <a:r>
              <a:rPr lang="de-DE" dirty="0"/>
              <a:t>Generell besser</a:t>
            </a:r>
          </a:p>
          <a:p>
            <a:pPr lvl="2"/>
            <a:r>
              <a:rPr lang="de-DE" dirty="0"/>
              <a:t>Digitalisierung</a:t>
            </a:r>
          </a:p>
          <a:p>
            <a:pPr lvl="2"/>
            <a:r>
              <a:rPr lang="de-DE" dirty="0"/>
              <a:t>Aufzählungspunkt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511F2B-2605-CF4C-9E00-1AC0F27902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9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395536" y="332656"/>
            <a:ext cx="5679463" cy="5544617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6415074" y="2581306"/>
            <a:ext cx="2333389" cy="3223959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2pPr>
            <a:lvl3pPr marL="189000" indent="-18900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378000"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4pPr>
            <a:lvl5pPr marL="567000"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ad</a:t>
            </a:r>
            <a:br>
              <a:rPr lang="de-DE" dirty="0"/>
            </a:br>
            <a:r>
              <a:rPr lang="de-DE" dirty="0" err="1"/>
              <a:t>maximumu</a:t>
            </a:r>
            <a:r>
              <a:rPr lang="de-DE" dirty="0"/>
              <a:t> </a:t>
            </a:r>
            <a:r>
              <a:rPr lang="de-DE" dirty="0" err="1"/>
              <a:t>delo</a:t>
            </a:r>
            <a:r>
              <a:rPr lang="de-DE" dirty="0"/>
              <a:t> in </a:t>
            </a:r>
            <a:r>
              <a:rPr lang="de-DE" dirty="0" err="1"/>
              <a:t>momentum</a:t>
            </a:r>
            <a:r>
              <a:rPr lang="de-DE" dirty="0"/>
              <a:t> Blindtexte nennt man Texte, die bei der Produktion.</a:t>
            </a:r>
          </a:p>
          <a:p>
            <a:pPr lvl="2"/>
            <a:r>
              <a:rPr lang="de-DE" dirty="0"/>
              <a:t>Effizienteres Wachstum</a:t>
            </a:r>
          </a:p>
          <a:p>
            <a:pPr lvl="2"/>
            <a:r>
              <a:rPr lang="de-DE" dirty="0"/>
              <a:t>Optimale Bewässerung</a:t>
            </a:r>
          </a:p>
          <a:p>
            <a:pPr lvl="2"/>
            <a:r>
              <a:rPr lang="de-DE" dirty="0"/>
              <a:t>Höherer Ertrag</a:t>
            </a:r>
          </a:p>
          <a:p>
            <a:pPr lvl="2"/>
            <a:r>
              <a:rPr lang="de-DE" dirty="0"/>
              <a:t>Generell besser</a:t>
            </a:r>
          </a:p>
          <a:p>
            <a:pPr lvl="2"/>
            <a:r>
              <a:rPr lang="de-DE" dirty="0"/>
              <a:t>Digitalisierung</a:t>
            </a:r>
          </a:p>
          <a:p>
            <a:pPr lvl="2"/>
            <a:r>
              <a:rPr lang="de-DE" dirty="0"/>
              <a:t>Aufzählungspunkt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511F2B-2605-CF4C-9E00-1AC0F27902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3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395536" y="332656"/>
            <a:ext cx="2682464" cy="5544616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491880" y="1732747"/>
            <a:ext cx="5256584" cy="3877985"/>
          </a:xfrm>
        </p:spPr>
        <p:txBody>
          <a:bodyPr anchor="ctr"/>
          <a:lstStyle>
            <a:lvl1pPr>
              <a:defRPr sz="4200" b="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 sz="1500">
                <a:solidFill>
                  <a:schemeClr val="bg1"/>
                </a:solidFill>
              </a:defRPr>
            </a:lvl2pPr>
            <a:lvl3pPr marL="189000">
              <a:spcBef>
                <a:spcPts val="3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3pPr>
            <a:lvl4pPr marL="378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4pPr>
            <a:lvl5pPr marL="567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„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ad </a:t>
            </a:r>
            <a:r>
              <a:rPr lang="de-DE" dirty="0" err="1"/>
              <a:t>maximumu</a:t>
            </a:r>
            <a:r>
              <a:rPr lang="de-DE" dirty="0"/>
              <a:t> </a:t>
            </a:r>
            <a:r>
              <a:rPr lang="de-DE" dirty="0" err="1"/>
              <a:t>delo</a:t>
            </a:r>
            <a:r>
              <a:rPr lang="de-DE" dirty="0"/>
              <a:t> in </a:t>
            </a:r>
            <a:r>
              <a:rPr lang="de-DE" dirty="0" err="1"/>
              <a:t>momentum</a:t>
            </a:r>
            <a:r>
              <a:rPr lang="de-DE" dirty="0"/>
              <a:t> Blindtexte nennt man Texte, die bei der Produktion.“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D317DD0-9D6B-9A4C-BF68-ADF5F135DC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7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395536" y="332656"/>
            <a:ext cx="2682464" cy="5544616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491880" y="1732747"/>
            <a:ext cx="5256584" cy="3877985"/>
          </a:xfrm>
        </p:spPr>
        <p:txBody>
          <a:bodyPr anchor="ctr"/>
          <a:lstStyle>
            <a:lvl1pPr>
              <a:defRPr sz="4200" b="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 sz="1500">
                <a:solidFill>
                  <a:schemeClr val="bg1"/>
                </a:solidFill>
              </a:defRPr>
            </a:lvl2pPr>
            <a:lvl3pPr marL="189000">
              <a:spcBef>
                <a:spcPts val="3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3pPr>
            <a:lvl4pPr marL="378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4pPr>
            <a:lvl5pPr marL="567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„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ad </a:t>
            </a:r>
            <a:r>
              <a:rPr lang="de-DE" dirty="0" err="1"/>
              <a:t>maximumu</a:t>
            </a:r>
            <a:r>
              <a:rPr lang="de-DE" dirty="0"/>
              <a:t> </a:t>
            </a:r>
            <a:r>
              <a:rPr lang="de-DE" dirty="0" err="1"/>
              <a:t>delo</a:t>
            </a:r>
            <a:r>
              <a:rPr lang="de-DE" dirty="0"/>
              <a:t> in </a:t>
            </a:r>
            <a:r>
              <a:rPr lang="de-DE" dirty="0" err="1"/>
              <a:t>momentum</a:t>
            </a:r>
            <a:r>
              <a:rPr lang="de-DE" dirty="0"/>
              <a:t> Blindtexte nennt man Texte, die bei der Produktion.“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1915938-C936-A048-928E-C3DFBF63C5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6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 bwMode="gray">
          <a:xfrm>
            <a:off x="4572000" y="332656"/>
            <a:ext cx="4176464" cy="5544616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4730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5536" y="2217055"/>
            <a:ext cx="3923976" cy="2085186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2pPr>
            <a:lvl3pPr marL="189000">
              <a:spcBef>
                <a:spcPts val="300"/>
              </a:spcBef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3pPr>
            <a:lvl4pPr marL="189000" indent="0">
              <a:buClr>
                <a:schemeClr val="accent1"/>
              </a:buClr>
              <a:buNone/>
              <a:defRPr sz="1500">
                <a:solidFill>
                  <a:schemeClr val="tx1"/>
                </a:solidFill>
              </a:defRPr>
            </a:lvl4pPr>
            <a:lvl5pPr marL="567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Max Mustermann </a:t>
            </a:r>
          </a:p>
          <a:p>
            <a:pPr lvl="1"/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Mail</a:t>
            </a:r>
            <a:br>
              <a:rPr lang="de-DE" dirty="0"/>
            </a:br>
            <a:r>
              <a:rPr lang="de-DE" dirty="0"/>
              <a:t>Telefonnummer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Standort</a:t>
            </a:r>
            <a:br>
              <a:rPr lang="de-DE" dirty="0"/>
            </a:br>
            <a:r>
              <a:rPr lang="de-DE" dirty="0"/>
              <a:t>Straße, Hausnummer</a:t>
            </a:r>
            <a:br>
              <a:rPr lang="de-DE" dirty="0"/>
            </a:br>
            <a:r>
              <a:rPr lang="de-DE" dirty="0"/>
              <a:t>Postleitzahl, Ort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95536" y="511590"/>
            <a:ext cx="3923976" cy="861774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Vielen Dank für </a:t>
            </a:r>
            <a:br>
              <a:rPr lang="de-DE" dirty="0"/>
            </a:br>
            <a:r>
              <a:rPr lang="de-DE" dirty="0"/>
              <a:t>Ihre Aufmerksamkeit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F34B276-3332-F747-9599-21BBE66D41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4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966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invGray">
          <a:xfrm>
            <a:off x="395536" y="511590"/>
            <a:ext cx="5183976" cy="8617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</a:t>
            </a:r>
            <a:br>
              <a:rPr lang="de-DE" dirty="0"/>
            </a:br>
            <a:r>
              <a:rPr lang="de-DE" dirty="0"/>
              <a:t>Ihre Aufmerksamkeit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395536" y="2217055"/>
            <a:ext cx="5183976" cy="2085186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2pPr>
            <a:lvl3pPr marL="189000">
              <a:spcBef>
                <a:spcPts val="300"/>
              </a:spcBef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3pPr>
            <a:lvl4pPr marL="189000" indent="0">
              <a:buClr>
                <a:schemeClr val="accent1"/>
              </a:buClr>
              <a:buNone/>
              <a:defRPr sz="1500">
                <a:solidFill>
                  <a:schemeClr val="tx1"/>
                </a:solidFill>
              </a:defRPr>
            </a:lvl4pPr>
            <a:lvl5pPr marL="567000"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Max Mustermann </a:t>
            </a:r>
          </a:p>
          <a:p>
            <a:pPr lvl="1"/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Mail</a:t>
            </a:r>
            <a:br>
              <a:rPr lang="de-DE" dirty="0"/>
            </a:br>
            <a:r>
              <a:rPr lang="de-DE" dirty="0"/>
              <a:t>Telefonnummer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Standort</a:t>
            </a:r>
            <a:br>
              <a:rPr lang="de-DE" dirty="0"/>
            </a:br>
            <a:r>
              <a:rPr lang="de-DE" dirty="0"/>
              <a:t>Straße, Hausnummer</a:t>
            </a:r>
            <a:br>
              <a:rPr lang="de-DE" dirty="0"/>
            </a:br>
            <a:r>
              <a:rPr lang="de-DE" dirty="0"/>
              <a:t>Postleitzahl, Ort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18D14D-856D-DA4D-B464-28C5DF9679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3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5877272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3957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60000" y="549937"/>
            <a:ext cx="8388464" cy="14773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bearbeiten. Maximal </a:t>
            </a:r>
            <a:br>
              <a:rPr lang="de-DE" dirty="0"/>
            </a:br>
            <a:r>
              <a:rPr lang="de-DE" dirty="0"/>
              <a:t>drei Zeilen nutzen.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60000" y="2819069"/>
            <a:ext cx="8388464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Abteilung, Verfasser,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68E3E-18FA-8044-BEA3-12566467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6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9935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3356992"/>
            <a:ext cx="9144000" cy="2520280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invGray">
          <a:xfrm>
            <a:off x="395536" y="511590"/>
            <a:ext cx="5183976" cy="8617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</a:t>
            </a:r>
            <a:br>
              <a:rPr lang="de-DE" dirty="0"/>
            </a:br>
            <a:r>
              <a:rPr lang="de-DE" dirty="0"/>
              <a:t>Ihre Aufmerksamkeit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435BC6-5A6E-C84F-8ECC-7BB2C9696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1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3170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4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5877272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95536" y="4406576"/>
            <a:ext cx="6515707" cy="1354217"/>
          </a:xfrm>
        </p:spPr>
        <p:txBody>
          <a:bodyPr anchor="b"/>
          <a:lstStyle>
            <a:lvl1pPr>
              <a:defRPr sz="4400">
                <a:solidFill>
                  <a:srgbClr val="B41A3D"/>
                </a:solidFill>
              </a:defRPr>
            </a:lvl1pPr>
          </a:lstStyle>
          <a:p>
            <a:r>
              <a:rPr lang="de-DE" dirty="0"/>
              <a:t>Vielen Dank für</a:t>
            </a:r>
            <a:br>
              <a:rPr lang="de-DE" dirty="0"/>
            </a:br>
            <a:r>
              <a:rPr lang="de-DE" dirty="0"/>
              <a:t>Ihre Aufmerksamkeit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D7F10C-657A-2849-8C96-8C6F5D4E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4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F56747-41D5-4F89-9DBA-D38FCFB77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17000" y="2293253"/>
            <a:ext cx="3510000" cy="22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AA88C7E-7953-4A64-A01E-0FB1CE655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7409" y="2204865"/>
            <a:ext cx="8849182" cy="244827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F7F31D2-F95D-DB4D-804F-822CCBD87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5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8529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68E3E-18FA-8044-BEA3-12566467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0C9B2C9-5F55-564A-BA27-141E0850CA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5" y="404663"/>
            <a:ext cx="8352929" cy="5112569"/>
          </a:xfrm>
          <a:noFill/>
          <a:ln>
            <a:solidFill>
              <a:srgbClr val="B41A3D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75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3356992"/>
            <a:ext cx="9144000" cy="2520280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2520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invGray">
          <a:xfrm>
            <a:off x="360000" y="549937"/>
            <a:ext cx="4212000" cy="14773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bearbeiten. Maximal </a:t>
            </a:r>
            <a:br>
              <a:rPr lang="de-DE" dirty="0"/>
            </a:br>
            <a:r>
              <a:rPr lang="de-DE" dirty="0"/>
              <a:t>drei Zeilen nutzen.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360000" y="2819069"/>
            <a:ext cx="8388464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Abteilung, Verfasser,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8F46A-03FB-FD47-A1C6-7A099EB79D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"/>
            <a:ext cx="4572000" cy="5877272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0135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invGray">
          <a:xfrm>
            <a:off x="4830578" y="3278688"/>
            <a:ext cx="3888000" cy="147732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bearbeiten. Maximal </a:t>
            </a:r>
            <a:br>
              <a:rPr lang="de-DE" dirty="0"/>
            </a:br>
            <a:r>
              <a:rPr lang="de-DE" dirty="0"/>
              <a:t>drei Zeilen nutzen.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4830578" y="5517232"/>
            <a:ext cx="3888000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Abteilung, Verfasser,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5233B4-77FA-AC45-A83A-6D11479E3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7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6F97A83-8474-804B-9EFC-BDFD7565A3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6534" y="260648"/>
            <a:ext cx="4185466" cy="5622431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6451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invGray">
          <a:xfrm>
            <a:off x="4869466" y="2690336"/>
            <a:ext cx="3888000" cy="147732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bearbeiten. Maximal </a:t>
            </a:r>
            <a:br>
              <a:rPr lang="de-DE" dirty="0"/>
            </a:br>
            <a:r>
              <a:rPr lang="de-DE" dirty="0"/>
              <a:t>drei Zeilen nutzen.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4869466" y="4437112"/>
            <a:ext cx="3888000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Abteilung, Verfasser,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5233B4-77FA-AC45-A83A-6D11479E3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7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4572000" y="332656"/>
            <a:ext cx="4176464" cy="555042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66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invGray">
          <a:xfrm>
            <a:off x="395536" y="1459230"/>
            <a:ext cx="3671976" cy="196977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bearbeiten. Maximal </a:t>
            </a:r>
            <a:br>
              <a:rPr lang="de-DE" dirty="0"/>
            </a:br>
            <a:r>
              <a:rPr lang="de-DE" dirty="0"/>
              <a:t>drei Zeilen nutzen.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395536" y="5085184"/>
            <a:ext cx="3671976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Abteilung, Verfasser, Datum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32182BD-BE64-1C45-9F11-F2CEF97F4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1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1831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395536" y="511590"/>
            <a:ext cx="8352928" cy="430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F300000-E716-754A-93D7-48E7D154FC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B4F039-80F4-AD46-81A9-7CE824D2A5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536" y="1341438"/>
            <a:ext cx="8352928" cy="13849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70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686235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Folie" r:id="rId38" imgW="344" imgH="345" progId="TCLayout.ActiveDocument.1">
                  <p:embed/>
                </p:oleObj>
              </mc:Choice>
              <mc:Fallback>
                <p:oleObj name="think-cell Folie" r:id="rId38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8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395536" y="511590"/>
            <a:ext cx="8352928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black">
          <a:xfrm>
            <a:off x="395536" y="2276873"/>
            <a:ext cx="8352928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BFBF237-B88D-5849-8DC6-8E4ECAE1A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5026" y="6378634"/>
            <a:ext cx="558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57C3-E554-864B-BF94-1833E4F0401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9C3123-6A0A-2243-A300-1E54F7B2B9D5}"/>
              </a:ext>
            </a:extLst>
          </p:cNvPr>
          <p:cNvSpPr txBox="1"/>
          <p:nvPr userDrawn="1"/>
        </p:nvSpPr>
        <p:spPr>
          <a:xfrm>
            <a:off x="1518531" y="6572091"/>
            <a:ext cx="4896544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indent="0" algn="l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de-DE" sz="1100" dirty="0" smtClean="0"/>
              <a:t>Kreisbrandinspektion</a:t>
            </a:r>
            <a:r>
              <a:rPr lang="de-DE" sz="1100" baseline="0" dirty="0" smtClean="0"/>
              <a:t> Schwandorf, Christoph Wasser</a:t>
            </a:r>
            <a:endParaRPr lang="de-DE" sz="1100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52BE896F-3C66-BA43-9BDE-F99D6B2F11E1}"/>
              </a:ext>
            </a:extLst>
          </p:cNvPr>
          <p:cNvCxnSpPr>
            <a:cxnSpLocks/>
          </p:cNvCxnSpPr>
          <p:nvPr userDrawn="1"/>
        </p:nvCxnSpPr>
        <p:spPr>
          <a:xfrm>
            <a:off x="0" y="5949280"/>
            <a:ext cx="9144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5866CF7A-1D77-4018-871C-F37BFF55A036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rcRect/>
          <a:stretch/>
        </p:blipFill>
        <p:spPr>
          <a:xfrm>
            <a:off x="223163" y="6147552"/>
            <a:ext cx="892453" cy="5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82" r:id="rId4"/>
    <p:sldLayoutId id="2147483654" r:id="rId5"/>
    <p:sldLayoutId id="2147483655" r:id="rId6"/>
    <p:sldLayoutId id="2147483681" r:id="rId7"/>
    <p:sldLayoutId id="2147483679" r:id="rId8"/>
    <p:sldLayoutId id="2147483663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71" r:id="rId16"/>
    <p:sldLayoutId id="2147483672" r:id="rId17"/>
    <p:sldLayoutId id="2147483662" r:id="rId18"/>
    <p:sldLayoutId id="2147483684" r:id="rId19"/>
    <p:sldLayoutId id="2147483650" r:id="rId20"/>
    <p:sldLayoutId id="2147483664" r:id="rId21"/>
    <p:sldLayoutId id="2147483665" r:id="rId22"/>
    <p:sldLayoutId id="2147483666" r:id="rId23"/>
    <p:sldLayoutId id="2147483668" r:id="rId24"/>
    <p:sldLayoutId id="2147483683" r:id="rId25"/>
    <p:sldLayoutId id="2147483669" r:id="rId26"/>
    <p:sldLayoutId id="2147483670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80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34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13" userDrawn="1">
          <p15:clr>
            <a:srgbClr val="F26B43"/>
          </p15:clr>
        </p15:guide>
        <p15:guide id="4" pos="5647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  <p15:guide id="9" pos="2835" userDrawn="1">
          <p15:clr>
            <a:srgbClr val="F26B43"/>
          </p15:clr>
        </p15:guide>
        <p15:guide id="10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95ED6F3D-1428-C9BA-60A7-BB6295DA3BB1}"/>
              </a:ext>
            </a:extLst>
          </p:cNvPr>
          <p:cNvPicPr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9999"/>
            <a:ext cx="9143999" cy="588727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A09EF87-B8DD-C64E-82E2-3CEE47F46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819237"/>
            <a:ext cx="8352928" cy="1969770"/>
          </a:xfrm>
        </p:spPr>
        <p:txBody>
          <a:bodyPr/>
          <a:lstStyle/>
          <a:p>
            <a:r>
              <a:rPr lang="de-DE" dirty="0" err="1" smtClean="0">
                <a:solidFill>
                  <a:srgbClr val="B41A3D"/>
                </a:solidFill>
              </a:rPr>
              <a:t>BayLern</a:t>
            </a:r>
            <a:r>
              <a:rPr lang="de-DE" dirty="0" smtClean="0">
                <a:solidFill>
                  <a:srgbClr val="B41A3D"/>
                </a:solidFill>
              </a:rPr>
              <a:t> 4.0</a:t>
            </a:r>
            <a:r>
              <a:rPr lang="de-DE" dirty="0">
                <a:solidFill>
                  <a:srgbClr val="B41A3D"/>
                </a:solidFill>
              </a:rPr>
              <a:t/>
            </a:r>
            <a:br>
              <a:rPr lang="de-DE" dirty="0">
                <a:solidFill>
                  <a:srgbClr val="B41A3D"/>
                </a:solidFill>
              </a:rPr>
            </a:br>
            <a:r>
              <a:rPr lang="de-DE" sz="2400" dirty="0">
                <a:solidFill>
                  <a:srgbClr val="B41A3D"/>
                </a:solidFill>
              </a:rPr>
              <a:t/>
            </a:r>
            <a:br>
              <a:rPr lang="de-DE" sz="2400" dirty="0">
                <a:solidFill>
                  <a:srgbClr val="B41A3D"/>
                </a:solidFill>
              </a:rPr>
            </a:br>
            <a:r>
              <a:rPr lang="de-DE" sz="2800" dirty="0">
                <a:solidFill>
                  <a:srgbClr val="B41A3D"/>
                </a:solidFill>
              </a:rPr>
              <a:t>Die Lernplattform der bayerischen Feuerwehren</a:t>
            </a:r>
            <a:br>
              <a:rPr lang="de-DE" sz="2800" dirty="0">
                <a:solidFill>
                  <a:srgbClr val="B41A3D"/>
                </a:solidFill>
              </a:rPr>
            </a:br>
            <a:endParaRPr lang="de-DE" sz="2800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78223D-1501-4144-9081-B7EBBA478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1</a:t>
            </a:fld>
            <a:endParaRPr lang="de-DE"/>
          </a:p>
        </p:txBody>
      </p:sp>
      <p:pic>
        <p:nvPicPr>
          <p:cNvPr id="7" name="Grafik 6" descr="https://www.lff.bayern.de/produkte/baylern/img/logo_bayler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1" y="393003"/>
            <a:ext cx="2848816" cy="87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1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95ED6F3D-1428-C9BA-60A7-BB6295DA3BB1}"/>
              </a:ext>
            </a:extLst>
          </p:cNvPr>
          <p:cNvPicPr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9999"/>
            <a:ext cx="9143999" cy="588727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C2EE8AD-95C7-D142-BC61-1B45127BF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406576"/>
            <a:ext cx="6515707" cy="1354217"/>
          </a:xfrm>
        </p:spPr>
        <p:txBody>
          <a:bodyPr/>
          <a:lstStyle/>
          <a:p>
            <a:r>
              <a:rPr lang="de-DE" dirty="0"/>
              <a:t>Vielen Dank für</a:t>
            </a:r>
            <a:br>
              <a:rPr lang="de-DE" dirty="0"/>
            </a:br>
            <a:r>
              <a:rPr lang="de-DE" dirty="0" smtClean="0"/>
              <a:t>die </a:t>
            </a:r>
            <a:r>
              <a:rPr lang="de-DE" dirty="0"/>
              <a:t>Aufmerksamkeit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9A50E6-644E-A04E-9FC3-C11BB5E8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EDFCEC-AAAB-5056-0140-1F7161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41A3D"/>
                </a:solidFill>
              </a:rPr>
              <a:t>Warum gibt es eine neue </a:t>
            </a:r>
            <a:r>
              <a:rPr lang="de-DE" dirty="0" err="1" smtClean="0">
                <a:solidFill>
                  <a:srgbClr val="B41A3D"/>
                </a:solidFill>
              </a:rPr>
              <a:t>BayLern</a:t>
            </a:r>
            <a:r>
              <a:rPr lang="de-DE" dirty="0" smtClean="0">
                <a:solidFill>
                  <a:srgbClr val="B41A3D"/>
                </a:solidFill>
              </a:rPr>
              <a:t> 4.0</a:t>
            </a:r>
            <a:endParaRPr lang="de-DE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609AD-F872-4623-BBDF-A8A1C11A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03295DA-3EF2-6924-3845-8D1A50B18E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5536" y="1196975"/>
            <a:ext cx="8353177" cy="4401205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de-DE" sz="2200" dirty="0" smtClean="0"/>
              <a:t>Gründe für die Umstellung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A</a:t>
            </a:r>
            <a:r>
              <a:rPr lang="de-DE" sz="1800" dirty="0" smtClean="0"/>
              <a:t>ktuellen Datenschutzrichtlinien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Ausbau der digitalen Lernwelt</a:t>
            </a:r>
            <a:endParaRPr lang="de-DE" sz="2200" dirty="0"/>
          </a:p>
          <a:p>
            <a:pPr algn="just">
              <a:spcBef>
                <a:spcPts val="1200"/>
              </a:spcBef>
            </a:pPr>
            <a:endParaRPr lang="de-DE" sz="400" dirty="0" smtClean="0"/>
          </a:p>
          <a:p>
            <a:pPr algn="just">
              <a:spcBef>
                <a:spcPts val="1200"/>
              </a:spcBef>
            </a:pPr>
            <a:r>
              <a:rPr lang="de-DE" sz="2200" dirty="0" smtClean="0"/>
              <a:t>Nutzbarkeit</a:t>
            </a:r>
            <a:endParaRPr lang="de-DE" sz="2200" dirty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Eigenstudium</a:t>
            </a:r>
            <a:r>
              <a:rPr lang="de-DE" sz="1800" dirty="0"/>
              <a:t>, </a:t>
            </a:r>
            <a:r>
              <a:rPr lang="de-DE" sz="1800" dirty="0" smtClean="0"/>
              <a:t>Schulungsabend, Landkreisausbildung, …</a:t>
            </a:r>
            <a:endParaRPr lang="de-DE" sz="2200" dirty="0" smtClean="0"/>
          </a:p>
          <a:p>
            <a:pPr algn="just">
              <a:spcBef>
                <a:spcPts val="1200"/>
              </a:spcBef>
            </a:pPr>
            <a:endParaRPr lang="de-DE" sz="400" dirty="0" smtClean="0"/>
          </a:p>
          <a:p>
            <a:pPr algn="just">
              <a:spcBef>
                <a:spcPts val="1200"/>
              </a:spcBef>
            </a:pPr>
            <a:r>
              <a:rPr lang="de-DE" sz="2200" dirty="0" smtClean="0"/>
              <a:t>Neuerungen</a:t>
            </a:r>
            <a:endParaRPr lang="de-DE" sz="2200" dirty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Nutzerverwaltung </a:t>
            </a:r>
            <a:r>
              <a:rPr lang="de-DE" sz="1800" dirty="0"/>
              <a:t>in </a:t>
            </a:r>
            <a:r>
              <a:rPr lang="de-DE" sz="1800" dirty="0" smtClean="0"/>
              <a:t>der Hand </a:t>
            </a:r>
            <a:r>
              <a:rPr lang="de-DE" sz="1800" dirty="0"/>
              <a:t>der jeweiligen </a:t>
            </a:r>
            <a:r>
              <a:rPr lang="de-DE" sz="1800" dirty="0" smtClean="0"/>
              <a:t>Feuerwehr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Übersichtlichere Bedienung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dirty="0" smtClean="0"/>
              <a:t>Neue Funktionen (Lernmodule, Videokonferenzen, Abfragen, …)</a:t>
            </a:r>
          </a:p>
        </p:txBody>
      </p:sp>
      <p:pic>
        <p:nvPicPr>
          <p:cNvPr id="7" name="Grafik 6" descr="https://www.lff.bayern.de/produkte/baylern/img/logo_bayler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10" y="1700808"/>
            <a:ext cx="2848816" cy="87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3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EDFCEC-AAAB-5056-0140-1F7161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41A3D"/>
                </a:solidFill>
              </a:rPr>
              <a:t>Roll-out der </a:t>
            </a:r>
            <a:r>
              <a:rPr lang="de-DE" dirty="0" err="1" smtClean="0">
                <a:solidFill>
                  <a:srgbClr val="B41A3D"/>
                </a:solidFill>
              </a:rPr>
              <a:t>BayLern</a:t>
            </a:r>
            <a:r>
              <a:rPr lang="de-DE" dirty="0" smtClean="0">
                <a:solidFill>
                  <a:srgbClr val="B41A3D"/>
                </a:solidFill>
              </a:rPr>
              <a:t> im Landkreis Schwandorf</a:t>
            </a:r>
            <a:endParaRPr lang="de-DE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609AD-F872-4623-BBDF-A8A1C11A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3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95536" y="1196973"/>
            <a:ext cx="8352928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2000" indent="-252000" algn="l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1600" dirty="0" err="1" smtClean="0"/>
          </a:p>
        </p:txBody>
      </p:sp>
      <p:sp>
        <p:nvSpPr>
          <p:cNvPr id="15" name="Rechteck 14"/>
          <p:cNvSpPr/>
          <p:nvPr/>
        </p:nvSpPr>
        <p:spPr>
          <a:xfrm>
            <a:off x="539552" y="1196752"/>
            <a:ext cx="3384376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Stufe 1 </a:t>
            </a:r>
            <a:r>
              <a:rPr lang="de-DE" sz="1400" dirty="0" smtClean="0">
                <a:solidFill>
                  <a:schemeClr val="tx1"/>
                </a:solidFill>
              </a:rPr>
              <a:t>(10/2023)</a:t>
            </a:r>
            <a:endParaRPr lang="de-DE" b="1" dirty="0">
              <a:solidFill>
                <a:schemeClr val="tx1"/>
              </a:solidFill>
            </a:endParaRPr>
          </a:p>
          <a:p>
            <a:pPr algn="l">
              <a:spcBef>
                <a:spcPts val="8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Organisatorische Maßnahmen</a:t>
            </a:r>
          </a:p>
        </p:txBody>
      </p:sp>
      <p:sp>
        <p:nvSpPr>
          <p:cNvPr id="30" name="Rechteck 29"/>
          <p:cNvSpPr/>
          <p:nvPr/>
        </p:nvSpPr>
        <p:spPr>
          <a:xfrm>
            <a:off x="3923928" y="1196752"/>
            <a:ext cx="4824536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8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Schaffung der Strukturen; Roll-out planen; Planungen; </a:t>
            </a:r>
          </a:p>
          <a:p>
            <a:pPr algn="l">
              <a:spcBef>
                <a:spcPts val="8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Anlegen von Kurskatalogverwalter; Anleitungen erstellen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395536" y="2058217"/>
            <a:ext cx="8352928" cy="900000"/>
            <a:chOff x="395536" y="2348880"/>
            <a:chExt cx="8352928" cy="720221"/>
          </a:xfrm>
        </p:grpSpPr>
        <p:sp>
          <p:nvSpPr>
            <p:cNvPr id="31" name="Rechteck 30"/>
            <p:cNvSpPr/>
            <p:nvPr/>
          </p:nvSpPr>
          <p:spPr>
            <a:xfrm>
              <a:off x="395536" y="2349101"/>
              <a:ext cx="8352928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52000" indent="-252000" algn="l"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endParaRPr lang="de-DE" sz="1600" dirty="0" err="1" smtClean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539552" y="2348880"/>
              <a:ext cx="3384376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800"/>
                </a:spcBef>
              </a:pPr>
              <a:r>
                <a:rPr lang="de-DE" b="1" dirty="0" smtClean="0">
                  <a:solidFill>
                    <a:schemeClr val="tx1"/>
                  </a:solidFill>
                </a:rPr>
                <a:t>Stufe 2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sz="1400" dirty="0" smtClean="0">
                  <a:solidFill>
                    <a:schemeClr val="tx1"/>
                  </a:solidFill>
                </a:rPr>
                <a:t>(10/2023)</a:t>
              </a:r>
              <a:endParaRPr lang="de-DE" sz="1400" b="1" dirty="0" smtClean="0">
                <a:solidFill>
                  <a:schemeClr val="tx1"/>
                </a:solidFill>
              </a:endParaRP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Schulung „Kreisbrandinspektion“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3923928" y="2348880"/>
              <a:ext cx="4824536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Schulung der Mitglieder der Kreisbrandinspektion über das</a:t>
              </a:r>
            </a:p>
            <a:p>
              <a:pPr algn="l">
                <a:spcBef>
                  <a:spcPts val="8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n</a:t>
              </a:r>
              <a:r>
                <a:rPr lang="de-DE" sz="1400" dirty="0" smtClean="0">
                  <a:solidFill>
                    <a:schemeClr val="tx1"/>
                  </a:solidFill>
                </a:rPr>
                <a:t>eue System; Bindeglied Feuerwehr - Support</a:t>
              </a: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Veröffentlichung der ersten Kurse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395536" y="5080364"/>
            <a:ext cx="8352928" cy="720221"/>
            <a:chOff x="395536" y="5080364"/>
            <a:chExt cx="8352928" cy="720221"/>
          </a:xfrm>
        </p:grpSpPr>
        <p:sp>
          <p:nvSpPr>
            <p:cNvPr id="37" name="Rechteck 36"/>
            <p:cNvSpPr/>
            <p:nvPr/>
          </p:nvSpPr>
          <p:spPr>
            <a:xfrm>
              <a:off x="395536" y="5080585"/>
              <a:ext cx="8352928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52000" indent="-252000" algn="l"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endParaRPr lang="de-DE" sz="1600" dirty="0" err="1" smtClean="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539552" y="5080364"/>
              <a:ext cx="3384376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Bef>
                  <a:spcPts val="800"/>
                </a:spcBef>
              </a:pPr>
              <a:r>
                <a:rPr lang="de-DE" b="1" dirty="0" smtClean="0">
                  <a:solidFill>
                    <a:schemeClr val="tx1"/>
                  </a:solidFill>
                </a:rPr>
                <a:t>Stufe 5 </a:t>
              </a:r>
              <a:r>
                <a:rPr lang="de-DE" sz="1400" dirty="0" smtClean="0">
                  <a:solidFill>
                    <a:schemeClr val="tx1"/>
                  </a:solidFill>
                </a:rPr>
                <a:t>(ab 05/2024)</a:t>
              </a: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Wirkbetrieb</a:t>
              </a:r>
              <a:endParaRPr lang="de-DE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3923928" y="5080364"/>
              <a:ext cx="4824536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Nutzung der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BayLern</a:t>
              </a:r>
              <a:r>
                <a:rPr lang="de-DE" sz="1400" dirty="0" smtClean="0">
                  <a:solidFill>
                    <a:schemeClr val="tx1"/>
                  </a:solidFill>
                </a:rPr>
                <a:t> durch die Endanwender</a:t>
              </a: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Weitere Veröffentlichung von Kursen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95536" y="3099184"/>
            <a:ext cx="8352928" cy="972000"/>
            <a:chOff x="395536" y="3319783"/>
            <a:chExt cx="8352928" cy="720221"/>
          </a:xfrm>
        </p:grpSpPr>
        <p:sp>
          <p:nvSpPr>
            <p:cNvPr id="40" name="Rechteck 39"/>
            <p:cNvSpPr/>
            <p:nvPr/>
          </p:nvSpPr>
          <p:spPr>
            <a:xfrm>
              <a:off x="395536" y="3320004"/>
              <a:ext cx="8352928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52000" indent="-252000" algn="l"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endParaRPr lang="de-DE" sz="1600" dirty="0" err="1" smtClean="0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539552" y="3319783"/>
              <a:ext cx="3384376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Bef>
                  <a:spcPts val="800"/>
                </a:spcBef>
              </a:pPr>
              <a:r>
                <a:rPr lang="de-DE" b="1" dirty="0" smtClean="0">
                  <a:solidFill>
                    <a:schemeClr val="tx1"/>
                  </a:solidFill>
                </a:rPr>
                <a:t>Stufe 3 </a:t>
              </a:r>
              <a:r>
                <a:rPr lang="de-DE" sz="1400" dirty="0" smtClean="0">
                  <a:solidFill>
                    <a:schemeClr val="tx1"/>
                  </a:solidFill>
                </a:rPr>
                <a:t>(11/2023 – 03/2024)</a:t>
              </a:r>
              <a:endParaRPr lang="de-DE" sz="1400" dirty="0">
                <a:solidFill>
                  <a:schemeClr val="tx1"/>
                </a:solidFill>
              </a:endParaRP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Schulung „ Fortbildungssachbearbeiter“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3923928" y="3319783"/>
              <a:ext cx="4824536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Schulung der Fortbildungssachbearbeiter am Standort</a:t>
              </a: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Pro KBM ein gemeinsamer Präsenztermin</a:t>
              </a: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Zuweisung der Fortbildungssachbearbeiter je Feuerwehr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95536" y="4218678"/>
            <a:ext cx="8352928" cy="720221"/>
            <a:chOff x="395536" y="4290686"/>
            <a:chExt cx="8352928" cy="720221"/>
          </a:xfrm>
        </p:grpSpPr>
        <p:sp>
          <p:nvSpPr>
            <p:cNvPr id="43" name="Rechteck 42"/>
            <p:cNvSpPr/>
            <p:nvPr/>
          </p:nvSpPr>
          <p:spPr>
            <a:xfrm>
              <a:off x="395536" y="4290907"/>
              <a:ext cx="8352928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52000" indent="-252000" algn="l"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endParaRPr lang="de-DE" sz="1600" dirty="0" err="1" smtClean="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539552" y="4290686"/>
              <a:ext cx="3384376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Bef>
                  <a:spcPts val="800"/>
                </a:spcBef>
              </a:pPr>
              <a:r>
                <a:rPr lang="de-DE" b="1" dirty="0" smtClean="0">
                  <a:solidFill>
                    <a:schemeClr val="tx1"/>
                  </a:solidFill>
                </a:rPr>
                <a:t>Stufe 4 </a:t>
              </a:r>
              <a:r>
                <a:rPr lang="de-DE" sz="1400" dirty="0" smtClean="0">
                  <a:solidFill>
                    <a:schemeClr val="tx1"/>
                  </a:solidFill>
                </a:rPr>
                <a:t>(ab 11/2023)</a:t>
              </a: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Nutzerverwaltung aktualisieren</a:t>
              </a:r>
            </a:p>
          </p:txBody>
        </p:sp>
        <p:sp>
          <p:nvSpPr>
            <p:cNvPr id="45" name="Rechteck 44"/>
            <p:cNvSpPr/>
            <p:nvPr/>
          </p:nvSpPr>
          <p:spPr>
            <a:xfrm>
              <a:off x="3923928" y="4290686"/>
              <a:ext cx="4824536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Verwaltung und Einpflege der zukünftigen Nutzer durch die</a:t>
              </a:r>
            </a:p>
            <a:p>
              <a:pPr algn="l">
                <a:spcBef>
                  <a:spcPts val="8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Fortbildungssachbearbeiter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2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EDFCEC-AAAB-5056-0140-1F7161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41A3D"/>
                </a:solidFill>
              </a:rPr>
              <a:t>Rechte und Rollen</a:t>
            </a:r>
            <a:endParaRPr lang="de-DE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609AD-F872-4623-BBDF-A8A1C11A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4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95536" y="1196975"/>
            <a:ext cx="835305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de-DE" sz="2200" dirty="0"/>
              <a:t>Fortbildungsadministrator (FSA)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Verwaltung der Fortbildungssachbearbeiter der jeweiligen Feuerwehren</a:t>
            </a:r>
          </a:p>
          <a:p>
            <a:pPr>
              <a:spcBef>
                <a:spcPts val="500"/>
              </a:spcBef>
            </a:pPr>
            <a:endParaRPr lang="de-DE" sz="1000" dirty="0" smtClean="0"/>
          </a:p>
          <a:p>
            <a:pPr>
              <a:spcBef>
                <a:spcPts val="500"/>
              </a:spcBef>
            </a:pPr>
            <a:r>
              <a:rPr lang="de-DE" sz="2200" dirty="0" smtClean="0"/>
              <a:t>Fortbildungssachbearbeiter </a:t>
            </a:r>
            <a:r>
              <a:rPr lang="de-DE" sz="2200" dirty="0"/>
              <a:t>(FSB)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Verwaltung der Nutzer / Einladung neuer Nutzer</a:t>
            </a:r>
          </a:p>
          <a:p>
            <a:pPr>
              <a:spcBef>
                <a:spcPts val="500"/>
              </a:spcBef>
            </a:pPr>
            <a:endParaRPr lang="de-DE" sz="1000" dirty="0" smtClean="0"/>
          </a:p>
          <a:p>
            <a:pPr>
              <a:spcBef>
                <a:spcPts val="500"/>
              </a:spcBef>
            </a:pPr>
            <a:r>
              <a:rPr lang="de-DE" sz="2200" dirty="0" smtClean="0"/>
              <a:t>Kurskatalogverwalter</a:t>
            </a:r>
            <a:endParaRPr lang="de-DE" sz="2200" dirty="0"/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Erstellung und Verwaltung der Kurse / Teilnehmerverwaltung</a:t>
            </a:r>
          </a:p>
          <a:p>
            <a:pPr>
              <a:spcBef>
                <a:spcPts val="500"/>
              </a:spcBef>
            </a:pPr>
            <a:endParaRPr lang="de-DE" sz="1000" dirty="0" smtClean="0"/>
          </a:p>
          <a:p>
            <a:pPr>
              <a:spcBef>
                <a:spcPts val="500"/>
              </a:spcBef>
            </a:pPr>
            <a:r>
              <a:rPr lang="de-DE" sz="2200" dirty="0" smtClean="0"/>
              <a:t>Trainer</a:t>
            </a:r>
            <a:endParaRPr lang="de-DE" sz="2200" dirty="0"/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Durchführung </a:t>
            </a:r>
            <a:r>
              <a:rPr lang="de-DE" dirty="0" smtClean="0"/>
              <a:t>der jeweiligen </a:t>
            </a:r>
            <a:r>
              <a:rPr lang="de-DE" dirty="0"/>
              <a:t>Kurse / Verwaltung der Lerninhalte</a:t>
            </a:r>
          </a:p>
          <a:p>
            <a:pPr>
              <a:spcBef>
                <a:spcPts val="500"/>
              </a:spcBef>
            </a:pPr>
            <a:endParaRPr lang="de-DE" sz="1000" dirty="0" smtClean="0"/>
          </a:p>
          <a:p>
            <a:pPr>
              <a:spcBef>
                <a:spcPts val="500"/>
              </a:spcBef>
            </a:pPr>
            <a:r>
              <a:rPr lang="de-DE" sz="2200" dirty="0" smtClean="0"/>
              <a:t>Nutzer </a:t>
            </a:r>
            <a:r>
              <a:rPr lang="de-DE" sz="2200" dirty="0"/>
              <a:t>(User)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Benutzer der </a:t>
            </a:r>
            <a:r>
              <a:rPr lang="de-DE" dirty="0" err="1"/>
              <a:t>BayLern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9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EDFCEC-AAAB-5056-0140-1F7161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41A3D"/>
                </a:solidFill>
              </a:rPr>
              <a:t>Struktur der </a:t>
            </a:r>
            <a:r>
              <a:rPr lang="de-DE" dirty="0" err="1" smtClean="0">
                <a:solidFill>
                  <a:srgbClr val="B41A3D"/>
                </a:solidFill>
              </a:rPr>
              <a:t>BayLern</a:t>
            </a:r>
            <a:endParaRPr lang="de-DE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609AD-F872-4623-BBDF-A8A1C11A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5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95536" y="1196973"/>
            <a:ext cx="8352928" cy="2116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2000" indent="-252000" algn="l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1600" dirty="0" err="1" smtClean="0"/>
          </a:p>
        </p:txBody>
      </p:sp>
      <p:sp>
        <p:nvSpPr>
          <p:cNvPr id="13" name="Rechteck 12"/>
          <p:cNvSpPr/>
          <p:nvPr/>
        </p:nvSpPr>
        <p:spPr>
          <a:xfrm>
            <a:off x="395536" y="3501008"/>
            <a:ext cx="8352928" cy="2304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2000" indent="-252000" algn="l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1600" dirty="0" err="1" smtClean="0"/>
          </a:p>
        </p:txBody>
      </p:sp>
      <p:sp>
        <p:nvSpPr>
          <p:cNvPr id="15" name="Rechteck 14"/>
          <p:cNvSpPr/>
          <p:nvPr/>
        </p:nvSpPr>
        <p:spPr>
          <a:xfrm>
            <a:off x="539552" y="1196752"/>
            <a:ext cx="3312368" cy="21166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80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Ebene</a:t>
            </a:r>
          </a:p>
          <a:p>
            <a:pPr algn="l">
              <a:spcBef>
                <a:spcPts val="80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Kreisbrandinspektion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3968750" y="3745846"/>
            <a:ext cx="4500248" cy="1814577"/>
            <a:chOff x="3968998" y="3722808"/>
            <a:chExt cx="4500248" cy="1814577"/>
          </a:xfrm>
        </p:grpSpPr>
        <p:sp>
          <p:nvSpPr>
            <p:cNvPr id="16" name="Rechteck 15"/>
            <p:cNvSpPr/>
            <p:nvPr/>
          </p:nvSpPr>
          <p:spPr>
            <a:xfrm>
              <a:off x="3969246" y="4673385"/>
              <a:ext cx="4500000" cy="432000"/>
            </a:xfrm>
            <a:prstGeom prst="rect">
              <a:avLst/>
            </a:prstGeom>
            <a:solidFill>
              <a:srgbClr val="D7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b="1" dirty="0" smtClean="0">
                  <a:solidFill>
                    <a:schemeClr val="tx1"/>
                  </a:solidFill>
                </a:rPr>
                <a:t>Nutzer / User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3968998" y="5105385"/>
              <a:ext cx="4500000" cy="432000"/>
            </a:xfrm>
            <a:prstGeom prst="rect">
              <a:avLst/>
            </a:prstGeom>
            <a:solidFill>
              <a:srgbClr val="E68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dirty="0" smtClean="0">
                  <a:solidFill>
                    <a:schemeClr val="tx1"/>
                  </a:solidFill>
                </a:rPr>
                <a:t>Feuerwehrdienstleistende in der Feuerwehr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3968998" y="3722808"/>
              <a:ext cx="4500000" cy="432000"/>
            </a:xfrm>
            <a:prstGeom prst="rect">
              <a:avLst/>
            </a:prstGeom>
            <a:solidFill>
              <a:srgbClr val="D7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b="1" dirty="0" smtClean="0">
                  <a:solidFill>
                    <a:schemeClr val="tx1"/>
                  </a:solidFill>
                </a:rPr>
                <a:t>Fortbildungssachbearbeiter (FSB)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3968998" y="4154808"/>
              <a:ext cx="4500000" cy="432000"/>
            </a:xfrm>
            <a:prstGeom prst="rect">
              <a:avLst/>
            </a:prstGeom>
            <a:solidFill>
              <a:srgbClr val="E68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dirty="0" smtClean="0">
                  <a:solidFill>
                    <a:schemeClr val="tx1"/>
                  </a:solidFill>
                </a:rPr>
                <a:t>Kommandant oder Stellvertreter</a:t>
              </a:r>
            </a:p>
          </p:txBody>
        </p:sp>
      </p:grpSp>
      <p:sp>
        <p:nvSpPr>
          <p:cNvPr id="21" name="Rechteck 20"/>
          <p:cNvSpPr/>
          <p:nvPr/>
        </p:nvSpPr>
        <p:spPr>
          <a:xfrm>
            <a:off x="539552" y="3501008"/>
            <a:ext cx="3312368" cy="2304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80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Ebene</a:t>
            </a:r>
          </a:p>
          <a:p>
            <a:pPr algn="l">
              <a:spcBef>
                <a:spcPts val="80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Feuerwehr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3968750" y="1356318"/>
            <a:ext cx="4500000" cy="1809255"/>
            <a:chOff x="3965630" y="1268163"/>
            <a:chExt cx="4500000" cy="1809255"/>
          </a:xfrm>
        </p:grpSpPr>
        <p:sp>
          <p:nvSpPr>
            <p:cNvPr id="22" name="Rechteck 21"/>
            <p:cNvSpPr/>
            <p:nvPr/>
          </p:nvSpPr>
          <p:spPr>
            <a:xfrm>
              <a:off x="3965630" y="1268163"/>
              <a:ext cx="4500000" cy="432000"/>
            </a:xfrm>
            <a:prstGeom prst="rect">
              <a:avLst/>
            </a:prstGeom>
            <a:solidFill>
              <a:srgbClr val="D7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b="1" dirty="0" smtClean="0">
                  <a:solidFill>
                    <a:schemeClr val="tx1"/>
                  </a:solidFill>
                </a:rPr>
                <a:t>Fortbildungsadministrator (FSA)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3965630" y="1700163"/>
              <a:ext cx="4500000" cy="432000"/>
            </a:xfrm>
            <a:prstGeom prst="rect">
              <a:avLst/>
            </a:prstGeom>
            <a:solidFill>
              <a:srgbClr val="E68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dirty="0" smtClean="0">
                  <a:solidFill>
                    <a:schemeClr val="tx1"/>
                  </a:solidFill>
                </a:rPr>
                <a:t>Kreisbrandrat oder Beauftragter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3965630" y="2217954"/>
              <a:ext cx="1980000" cy="432000"/>
            </a:xfrm>
            <a:prstGeom prst="rect">
              <a:avLst/>
            </a:prstGeom>
            <a:solidFill>
              <a:srgbClr val="D7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b="1" dirty="0" smtClean="0">
                  <a:solidFill>
                    <a:schemeClr val="tx1"/>
                  </a:solidFill>
                </a:rPr>
                <a:t>Trainer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3965630" y="2645418"/>
              <a:ext cx="1980000" cy="432000"/>
            </a:xfrm>
            <a:prstGeom prst="rect">
              <a:avLst/>
            </a:prstGeom>
            <a:solidFill>
              <a:srgbClr val="E68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dirty="0" smtClean="0">
                  <a:solidFill>
                    <a:schemeClr val="tx1"/>
                  </a:solidFill>
                </a:rPr>
                <a:t>Nutzer aus der FW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6125630" y="2217954"/>
              <a:ext cx="2340000" cy="432000"/>
            </a:xfrm>
            <a:prstGeom prst="rect">
              <a:avLst/>
            </a:prstGeom>
            <a:solidFill>
              <a:srgbClr val="D7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b="1" dirty="0" smtClean="0">
                  <a:solidFill>
                    <a:schemeClr val="tx1"/>
                  </a:solidFill>
                </a:rPr>
                <a:t>Kurskatalogverwalter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6125630" y="2645418"/>
              <a:ext cx="2340000" cy="432000"/>
            </a:xfrm>
            <a:prstGeom prst="rect">
              <a:avLst/>
            </a:prstGeom>
            <a:solidFill>
              <a:srgbClr val="E68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de-DE" sz="1600" dirty="0" smtClean="0">
                  <a:solidFill>
                    <a:schemeClr val="tx1"/>
                  </a:solidFill>
                </a:rPr>
                <a:t>Beauftragter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5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EDFCEC-AAAB-5056-0140-1F7161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41A3D"/>
                </a:solidFill>
              </a:rPr>
              <a:t>Nutzer in der </a:t>
            </a:r>
            <a:r>
              <a:rPr lang="de-DE" dirty="0" err="1" smtClean="0">
                <a:solidFill>
                  <a:srgbClr val="B41A3D"/>
                </a:solidFill>
              </a:rPr>
              <a:t>BayLern</a:t>
            </a:r>
            <a:r>
              <a:rPr lang="de-DE" dirty="0" smtClean="0">
                <a:solidFill>
                  <a:srgbClr val="B41A3D"/>
                </a:solidFill>
              </a:rPr>
              <a:t> werden?</a:t>
            </a:r>
            <a:endParaRPr lang="de-DE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609AD-F872-4623-BBDF-A8A1C11A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5289" y="1196975"/>
            <a:ext cx="3960688" cy="2962350"/>
          </a:xfrm>
        </p:spPr>
        <p:txBody>
          <a:bodyPr/>
          <a:lstStyle/>
          <a:p>
            <a:pPr algn="ctr"/>
            <a:r>
              <a:rPr lang="de-DE" sz="2200" dirty="0" smtClean="0"/>
              <a:t>Nutzer ist im alten System</a:t>
            </a:r>
          </a:p>
          <a:p>
            <a:pPr algn="ctr"/>
            <a:r>
              <a:rPr lang="de-DE" sz="2200" dirty="0" smtClean="0"/>
              <a:t>bereits registriert</a:t>
            </a:r>
          </a:p>
          <a:p>
            <a:endParaRPr lang="de-DE" dirty="0" smtClean="0"/>
          </a:p>
          <a:p>
            <a:r>
              <a:rPr lang="de-DE" dirty="0" smtClean="0"/>
              <a:t>Kontoreaktivierung per Mailadresse</a:t>
            </a:r>
          </a:p>
          <a:p>
            <a:r>
              <a:rPr lang="de-DE" dirty="0" smtClean="0"/>
              <a:t>Setzen eines neuen Kennworts</a:t>
            </a:r>
          </a:p>
          <a:p>
            <a:r>
              <a:rPr lang="de-DE" dirty="0" smtClean="0"/>
              <a:t>Bestätigung der Nutzungsbedingungen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black">
          <a:xfrm>
            <a:off x="4787776" y="1196974"/>
            <a:ext cx="3960688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9000" indent="0" algn="l" defTabSz="6858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dirty="0" smtClean="0"/>
              <a:t>Nutzer ist bisher noch</a:t>
            </a:r>
          </a:p>
          <a:p>
            <a:pPr algn="ctr"/>
            <a:r>
              <a:rPr lang="de-DE" sz="2200" dirty="0" smtClean="0"/>
              <a:t>nicht registriert</a:t>
            </a:r>
          </a:p>
          <a:p>
            <a:endParaRPr lang="de-DE" dirty="0" smtClean="0"/>
          </a:p>
          <a:p>
            <a:r>
              <a:rPr lang="de-DE" dirty="0" smtClean="0"/>
              <a:t>Einladung über Fortbildungssachbearbeiter</a:t>
            </a:r>
            <a:endParaRPr lang="de-DE" dirty="0"/>
          </a:p>
          <a:p>
            <a:r>
              <a:rPr lang="de-DE" dirty="0"/>
              <a:t>Setzen eines neuen Kennworts</a:t>
            </a:r>
          </a:p>
          <a:p>
            <a:r>
              <a:rPr lang="de-DE" dirty="0"/>
              <a:t>Bestätigung der Nutzungsbedingungen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7428"/>
          <a:stretch/>
        </p:blipFill>
        <p:spPr bwMode="auto">
          <a:xfrm>
            <a:off x="764541" y="3678702"/>
            <a:ext cx="3222184" cy="2014102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28" y="3678702"/>
            <a:ext cx="3222184" cy="2014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08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EDFCEC-AAAB-5056-0140-1F7161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41A3D"/>
                </a:solidFill>
              </a:rPr>
              <a:t>Hauptseite - Dashboard</a:t>
            </a:r>
            <a:endParaRPr lang="de-DE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609AD-F872-4623-BBDF-A8A1C11A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7</a:t>
            </a:fld>
            <a:endParaRPr lang="de-DE"/>
          </a:p>
        </p:txBody>
      </p:sp>
      <p:pic>
        <p:nvPicPr>
          <p:cNvPr id="6" name="Inhaltsplatzhalter 5"/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85190" y="1196975"/>
            <a:ext cx="7373620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2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\\sfsrfs1\ordnerumleitungen$\ws\Pictures\Bild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" y="1196974"/>
            <a:ext cx="7373620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3EDFCEC-AAAB-5056-0140-1F7161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41A3D"/>
                </a:solidFill>
              </a:rPr>
              <a:t>Fortbildungssachbearbeiter - Nutzerverwaltung</a:t>
            </a:r>
            <a:endParaRPr lang="de-DE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609AD-F872-4623-BBDF-A8A1C11A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0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EDFCEC-AAAB-5056-0140-1F7161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41A3D"/>
                </a:solidFill>
              </a:rPr>
              <a:t>Bedienungsanleitung</a:t>
            </a:r>
            <a:endParaRPr lang="de-DE" dirty="0">
              <a:solidFill>
                <a:srgbClr val="B41A3D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609AD-F872-4623-BBDF-A8A1C11A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57C3-E554-864B-BF94-1833E4F04019}" type="slidenum">
              <a:rPr lang="de-DE" smtClean="0"/>
              <a:t>9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95412" y="1196975"/>
            <a:ext cx="83531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de-DE" sz="2200" dirty="0" smtClean="0"/>
              <a:t>Anwendergruppe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Fortbildungssachbearbeiter </a:t>
            </a:r>
            <a:r>
              <a:rPr lang="de-DE" dirty="0"/>
              <a:t>(</a:t>
            </a:r>
            <a:r>
              <a:rPr lang="de-DE" dirty="0" smtClean="0"/>
              <a:t>FSB)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Nutzer </a:t>
            </a:r>
            <a:r>
              <a:rPr lang="de-DE" dirty="0"/>
              <a:t>(</a:t>
            </a:r>
            <a:r>
              <a:rPr lang="de-DE" dirty="0" smtClean="0"/>
              <a:t>User)</a:t>
            </a:r>
          </a:p>
          <a:p>
            <a:pPr>
              <a:spcBef>
                <a:spcPts val="1800"/>
              </a:spcBef>
            </a:pPr>
            <a:endParaRPr lang="de-DE" sz="2200" dirty="0" smtClean="0"/>
          </a:p>
          <a:p>
            <a:pPr>
              <a:spcBef>
                <a:spcPts val="1800"/>
              </a:spcBef>
            </a:pPr>
            <a:r>
              <a:rPr lang="de-DE" sz="2200" dirty="0" smtClean="0"/>
              <a:t>Inhalte</a:t>
            </a:r>
            <a:endParaRPr lang="de-DE" sz="2200" dirty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Rechte und Rollen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Grundlegende Bedienung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Erstellung eines Benutzerkontos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Aufgaben des Fortbildungssachbearbeiters</a:t>
            </a:r>
            <a:endParaRPr lang="de-DE" sz="2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584" y="1196974"/>
            <a:ext cx="3256880" cy="46082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1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j.h4GcRw6hO3PvPLZbs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qengiIS3qXNkKb2Rpw2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ZZn.9UTiy7ZONIzOBw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ZZn.9UTiy7ZONIzOBwK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PLHLNaQBS_NXFvbGGd7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OAOXpfSCuEq.eBlEDYm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Bi5U_WTIimNfFEbHvE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jNAY74R_G0Me2Xjnvu_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VZYn1_T.qj2HImT17l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dKfac_SvqKuKyfr_37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MV7qmXRG.ZeDmXN0xz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89kv3ZTayzox49YUH3i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OlXz9SRxaBOmNcGD_u1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piwug8RrKZU6DZT0hHS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Km0CAxSeqFHcvUOR_HP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W.BQReRy2j7eN_AcCA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U8W3acSc2DlHMCct4wu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pnbLqeQGCWWLLj6EeT1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3PFX3aTvKYQrDZ6c.u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HzdcL3SoqD0xLa_whi8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T50RVpQsaVVX5zt4.W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j.h4GcRw6hO3PvPLZbsQ"/>
</p:tagLst>
</file>

<file path=ppt/theme/theme1.xml><?xml version="1.0" encoding="utf-8"?>
<a:theme xmlns:a="http://schemas.openxmlformats.org/drawingml/2006/main" name="BayWa PPT Master 4zu3">
  <a:themeElements>
    <a:clrScheme name="BuMa">
      <a:dk1>
        <a:srgbClr val="000000"/>
      </a:dk1>
      <a:lt1>
        <a:srgbClr val="FFFFFF"/>
      </a:lt1>
      <a:dk2>
        <a:srgbClr val="B3193D"/>
      </a:dk2>
      <a:lt2>
        <a:srgbClr val="B3193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 marL="252000" indent="-252000" algn="l">
          <a:spcBef>
            <a:spcPts val="800"/>
          </a:spcBef>
          <a:buFont typeface="Arial" panose="020B0604020202020204" pitchFamily="34" charset="0"/>
          <a:buChar char="•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52000" indent="-252000" algn="l">
          <a:spcBef>
            <a:spcPts val="800"/>
          </a:spcBef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custClrLst>
    <a:custClr name="Gelb">
      <a:srgbClr val="F5BE37"/>
    </a:custClr>
    <a:custClr name="Orange">
      <a:srgbClr val="E68C37"/>
    </a:custClr>
    <a:custClr name="Gruen">
      <a:srgbClr val="198769"/>
    </a:custClr>
    <a:custClr name="Blau">
      <a:srgbClr val="00878C"/>
    </a:custClr>
    <a:custClr name="Grau">
      <a:srgbClr val="829B96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Rot">
      <a:srgbClr val="D7373C"/>
    </a:custClr>
  </a:custClrLst>
  <a:extLst>
    <a:ext uri="{05A4C25C-085E-4340-85A3-A5531E510DB2}">
      <thm15:themeFamily xmlns:thm15="http://schemas.microsoft.com/office/thememl/2012/main" name="BayWa_PPT_Master_4zu3_m_scr01.potx" id="{1684F15F-C065-46FB-9DCB-07E2A4AD7CE5}" vid="{E73C169E-8147-4F2E-8807-F6533D113D80}"/>
    </a:ext>
  </a:extLst>
</a:theme>
</file>

<file path=ppt/theme/theme2.xml><?xml version="1.0" encoding="utf-8"?>
<a:theme xmlns:a="http://schemas.openxmlformats.org/drawingml/2006/main" name="Office">
  <a:themeElements>
    <a:clrScheme name="BayWa">
      <a:dk1>
        <a:sysClr val="windowText" lastClr="000000"/>
      </a:dk1>
      <a:lt1>
        <a:sysClr val="window" lastClr="FFFFFF"/>
      </a:lt1>
      <a:dk2>
        <a:srgbClr val="33A36B"/>
      </a:dk2>
      <a:lt2>
        <a:srgbClr val="CCE8DA"/>
      </a:lt2>
      <a:accent1>
        <a:srgbClr val="008C46"/>
      </a:accent1>
      <a:accent2>
        <a:srgbClr val="66BA90"/>
      </a:accent2>
      <a:accent3>
        <a:srgbClr val="575757"/>
      </a:accent3>
      <a:accent4>
        <a:srgbClr val="878787"/>
      </a:accent4>
      <a:accent5>
        <a:srgbClr val="B2B2B2"/>
      </a:accent5>
      <a:accent6>
        <a:srgbClr val="99D1B5"/>
      </a:accent6>
      <a:hlink>
        <a:srgbClr val="008C46"/>
      </a:hlink>
      <a:folHlink>
        <a:srgbClr val="57575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ayWa">
      <a:dk1>
        <a:sysClr val="windowText" lastClr="000000"/>
      </a:dk1>
      <a:lt1>
        <a:sysClr val="window" lastClr="FFFFFF"/>
      </a:lt1>
      <a:dk2>
        <a:srgbClr val="33A36B"/>
      </a:dk2>
      <a:lt2>
        <a:srgbClr val="CCE8DA"/>
      </a:lt2>
      <a:accent1>
        <a:srgbClr val="008C46"/>
      </a:accent1>
      <a:accent2>
        <a:srgbClr val="66BA90"/>
      </a:accent2>
      <a:accent3>
        <a:srgbClr val="575757"/>
      </a:accent3>
      <a:accent4>
        <a:srgbClr val="878787"/>
      </a:accent4>
      <a:accent5>
        <a:srgbClr val="B2B2B2"/>
      </a:accent5>
      <a:accent6>
        <a:srgbClr val="99D1B5"/>
      </a:accent6>
      <a:hlink>
        <a:srgbClr val="008C46"/>
      </a:hlink>
      <a:folHlink>
        <a:srgbClr val="57575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635536380012886891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635536380012886891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635536380012886891</Data>
    <Filter/>
  </Receiver>
  <Receiver>
    <Name>Nintex conditional workflow start</Name>
    <Synchronization>Synchronous</Synchronization>
    <Type>10004</Type>
    <SequenceNumber>50000</SequenceNumber>
    <Url/>
    <Assembly>Nintex.Workflow, Version=1.0.0.0, Culture=neutral, PublicKeyToken=913f6bae0ca5ae12</Assembly>
    <Class>Nintex.Workflow.ConditionalWorkflowStartReceiver</Class>
    <Data>635536380012886891</Data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dokument" ma:contentTypeID="0x01010051D4DC7620FD4C669FFCE4AE8542B3B7001080ECFCE4B1454E9A6BDA3FFFEC9B41" ma:contentTypeVersion="26" ma:contentTypeDescription="" ma:contentTypeScope="" ma:versionID="f2793ff75861f1d1a43854ffe1c6652b">
  <xsd:schema xmlns:xsd="http://www.w3.org/2001/XMLSchema" xmlns:xs="http://www.w3.org/2001/XMLSchema" xmlns:p="http://schemas.microsoft.com/office/2006/metadata/properties" xmlns:ns1="http://schemas.microsoft.com/sharepoint/v3" xmlns:ns2="dedaf95a-3c8a-4274-9755-7953ad25591e" xmlns:ns3="108c35a0-2c07-4821-a993-cc7a01ac7356" xmlns:ns4="cd9c7e62-ad4b-41d9-8e8c-df9ccce1e1a3" targetNamespace="http://schemas.microsoft.com/office/2006/metadata/properties" ma:root="true" ma:fieldsID="e24ac833d47bae44b9b978a83bd59f39" ns1:_="" ns2:_="" ns3:_="" ns4:_="">
    <xsd:import namespace="http://schemas.microsoft.com/sharepoint/v3"/>
    <xsd:import namespace="dedaf95a-3c8a-4274-9755-7953ad25591e"/>
    <xsd:import namespace="108c35a0-2c07-4821-a993-cc7a01ac7356"/>
    <xsd:import namespace="cd9c7e62-ad4b-41d9-8e8c-df9ccce1e1a3"/>
    <xsd:element name="properties">
      <xsd:complexType>
        <xsd:sequence>
          <xsd:element name="documentManagement">
            <xsd:complexType>
              <xsd:all>
                <xsd:element ref="ns2:baywaResponsible"/>
                <xsd:element ref="ns2:baywaTargetGroup" minOccurs="0"/>
                <xsd:element ref="ns1:baywaOrgUnitTaxHTField0" minOccurs="0"/>
                <xsd:element ref="ns1:baywaTopicTaxHTField0" minOccurs="0"/>
                <xsd:element ref="ns2:baywaEffectiveDate" minOccurs="0"/>
                <xsd:element ref="ns3:TaxCatchAll" minOccurs="0"/>
                <xsd:element ref="ns3:TaxCatchAllLabel" minOccurs="0"/>
                <xsd:element ref="ns1:baywaFunctionsTaxHTField0" minOccurs="0"/>
                <xsd:element ref="ns1:baywaLocationsTaxHTField0" minOccurs="0"/>
                <xsd:element ref="ns2:baywaIsInternal" minOccurs="0"/>
                <xsd:element ref="ns1:baywaCategoryTaxHTField0" minOccurs="0"/>
                <xsd:element ref="ns1:baywaLanguageTaxHTField0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baywaOrgUnitTaxHTField0" ma:index="11" ma:taxonomy="true" ma:internalName="baywaOrgUnitTaxHTField0" ma:taxonomyFieldName="baywaOrgUnit" ma:displayName="Unternehmensbereich" ma:default="" ma:fieldId="{e2bf23e3-5184-4de6-a8e6-283b686116dc}" ma:taxonomyMulti="true" ma:sspId="2577c0eb-3a15-452b-a5c1-22031f0b23a1" ma:termSetId="3f9d060c-60bb-4e1b-b70e-1d2dd7431f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ywaTopicTaxHTField0" ma:index="13" ma:taxonomy="true" ma:internalName="baywaTopicTaxHTField0" ma:taxonomyFieldName="baywaTopic" ma:displayName="Thema" ma:readOnly="false" ma:default="" ma:fieldId="{b798a038-94f8-4456-adaf-1bbffbb5ecc8}" ma:taxonomyMulti="true" ma:sspId="2577c0eb-3a15-452b-a5c1-22031f0b23a1" ma:termSetId="02f4e53d-e840-46a4-a396-b714f63e19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ywaFunctionsTaxHTField0" ma:index="17" nillable="true" ma:taxonomy="true" ma:internalName="baywaFunctionsTaxHTField0" ma:taxonomyFieldName="baywaFunctions" ma:displayName="Funktionen" ma:default="" ma:fieldId="{66aacf20-b09b-46ee-b596-bcf0d4096a6c}" ma:taxonomyMulti="true" ma:sspId="2577c0eb-3a15-452b-a5c1-22031f0b23a1" ma:termSetId="c5afa44b-071b-4183-8296-0592d347c6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ywaLocationsTaxHTField0" ma:index="19" nillable="true" ma:taxonomy="true" ma:internalName="baywaLocationsTaxHTField0" ma:taxonomyFieldName="baywaLocations" ma:displayName="Standorte" ma:default="" ma:fieldId="{b61c3698-eac4-4722-9dbe-e7ffae324ff9}" ma:taxonomyMulti="true" ma:sspId="2577c0eb-3a15-452b-a5c1-22031f0b23a1" ma:termSetId="977dad6b-936a-48f6-8b3f-f766db2388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ywaCategoryTaxHTField0" ma:index="23" ma:taxonomy="true" ma:internalName="baywaCategoryTaxHTField0" ma:taxonomyFieldName="baywaCategory" ma:displayName="Kategorie" ma:readOnly="false" ma:default="" ma:fieldId="{54f442ed-7503-4db6-99c1-64d61a30a048}" ma:sspId="2577c0eb-3a15-452b-a5c1-22031f0b23a1" ma:termSetId="35ceb83e-0c31-42df-88f5-17af08fb0c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ywaLanguageTaxHTField0" ma:index="24" ma:taxonomy="true" ma:internalName="baywaLanguageTaxHTField0" ma:taxonomyFieldName="baywaLanguage" ma:displayName="Sprache" ma:default="" ma:fieldId="{6c1f7a5d-dc47-404b-83e8-d7cfc1784348}" ma:sspId="2577c0eb-3a15-452b-a5c1-22031f0b23a1" ma:termSetId="8424255a-c394-4f08-bdad-3fa43e26235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af95a-3c8a-4274-9755-7953ad25591e" elementFormDefault="qualified">
    <xsd:import namespace="http://schemas.microsoft.com/office/2006/documentManagement/types"/>
    <xsd:import namespace="http://schemas.microsoft.com/office/infopath/2007/PartnerControls"/>
    <xsd:element name="baywaResponsible" ma:index="8" ma:displayName="Verantwortlicher" ma:description="" ma:list="UserInfo" ma:internalName="baywaResponsi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aywaTargetGroup" ma:index="9" nillable="true" ma:displayName="Zielgruppe" ma:description="" ma:format="Dropdown" ma:hidden="true" ma:internalName="baywaTargetGroup" ma:readOnly="false">
      <xsd:simpleType>
        <xsd:restriction base="dms:Choice">
          <xsd:enumeration value="Zielgruppe 1"/>
          <xsd:enumeration value="Zielgruppe 2"/>
          <xsd:enumeration value="Zielgruppe 3"/>
        </xsd:restriction>
      </xsd:simpleType>
    </xsd:element>
    <xsd:element name="baywaEffectiveDate" ma:index="14" nillable="true" ma:displayName="Gültigkeitsdatum" ma:default="2099-12-31T00:00:00Z" ma:description="" ma:format="DateOnly" ma:internalName="baywaEffectiveDate" ma:readOnly="false">
      <xsd:simpleType>
        <xsd:restriction base="dms:DateTime"/>
      </xsd:simpleType>
    </xsd:element>
    <xsd:element name="baywaIsInternal" ma:index="21" nillable="true" ma:displayName="intern/öffentlich" ma:default="0" ma:description="" ma:internalName="baywaIsIntern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c35a0-2c07-4821-a993-cc7a01ac735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description="" ma:hidden="true" ma:list="{b66609d4-838f-45e0-b367-37019ea016ff}" ma:internalName="TaxCatchAll" ma:showField="CatchAllData" ma:web="108c35a0-2c07-4821-a993-cc7a01ac7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b66609d4-838f-45e0-b367-37019ea016ff}" ma:internalName="TaxCatchAllLabel" ma:readOnly="true" ma:showField="CatchAllDataLabel" ma:web="108c35a0-2c07-4821-a993-cc7a01ac7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c7e62-ad4b-41d9-8e8c-df9ccce1e1a3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ywaFunctionsTaxHTField0 xmlns="http://schemas.microsoft.com/sharepoint/v3">
      <Terms xmlns="http://schemas.microsoft.com/office/infopath/2007/PartnerControls"/>
    </baywaFunctionsTaxHTField0>
    <baywaCategor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</TermName>
          <TermId xmlns="http://schemas.microsoft.com/office/infopath/2007/PartnerControls">f6383fa1-5003-4a1f-a6af-b8cb9df4604d</TermId>
        </TermInfo>
      </Terms>
    </baywaCategoryTaxHTField0>
    <baywaTargetGroup xmlns="dedaf95a-3c8a-4274-9755-7953ad25591e" xsi:nil="true"/>
    <baywaOrgUnit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BayWa Konzern</TermName>
          <TermId xmlns="http://schemas.microsoft.com/office/infopath/2007/PartnerControls">c50c8605-c35f-422c-9563-7c515b9fc24e</TermId>
        </TermInfo>
      </Terms>
    </baywaOrgUnitTaxHTField0>
    <baywaEffectiveDate xmlns="dedaf95a-3c8a-4274-9755-7953ad25591e">2099-12-30T23:00:00+00:00</baywaEffectiveDate>
    <baywaLocationsTaxHTField0 xmlns="http://schemas.microsoft.com/sharepoint/v3">
      <Terms xmlns="http://schemas.microsoft.com/office/infopath/2007/PartnerControls"/>
    </baywaLocationsTaxHTField0>
    <baywa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Deutsch</TermName>
          <TermId xmlns="http://schemas.microsoft.com/office/infopath/2007/PartnerControls">78908e82-76a4-472d-afe5-5b79d0c2bc3c</TermId>
        </TermInfo>
      </Terms>
    </baywaLanguageTaxHTField0>
    <TaxCatchAll xmlns="108c35a0-2c07-4821-a993-cc7a01ac7356">
      <Value>167</Value>
      <Value>559</Value>
      <Value>291</Value>
      <Value>146</Value>
    </TaxCatchAll>
    <baywaTopic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und Kommunikation</TermName>
          <TermId xmlns="http://schemas.microsoft.com/office/infopath/2007/PartnerControls">f9d21f07-6245-4d86-af92-932a77d4fbf0</TermId>
        </TermInfo>
      </Terms>
    </baywaTopicTaxHTField0>
    <baywaResponsible xmlns="dedaf95a-3c8a-4274-9755-7953ad25591e">
      <UserInfo>
        <DisplayName>Spanl Susanne (BayWa München-Zentrale)</DisplayName>
        <AccountId>16349</AccountId>
        <AccountType/>
      </UserInfo>
    </baywaResponsible>
    <baywaIsInternal xmlns="dedaf95a-3c8a-4274-9755-7953ad25591e">false</baywaIsInterna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E911B-FAFC-41BA-A7C3-D04448DBDCC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6AC8FE4-CB66-47BE-809D-D7E21BB6A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daf95a-3c8a-4274-9755-7953ad25591e"/>
    <ds:schemaRef ds:uri="108c35a0-2c07-4821-a993-cc7a01ac7356"/>
    <ds:schemaRef ds:uri="cd9c7e62-ad4b-41d9-8e8c-df9ccce1e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8DBC7A-D8A7-43FE-9915-52A7FCB9E95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edaf95a-3c8a-4274-9755-7953ad25591e"/>
    <ds:schemaRef ds:uri="http://purl.org/dc/elements/1.1/"/>
    <ds:schemaRef ds:uri="http://schemas.microsoft.com/office/2006/metadata/properties"/>
    <ds:schemaRef ds:uri="http://schemas.microsoft.com/sharepoint/v3"/>
    <ds:schemaRef ds:uri="cd9c7e62-ad4b-41d9-8e8c-df9ccce1e1a3"/>
    <ds:schemaRef ds:uri="http://purl.org/dc/terms/"/>
    <ds:schemaRef ds:uri="108c35a0-2c07-4821-a993-cc7a01ac735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3F16CC4-88A3-41D7-9746-D86A49D834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BayWa PPT Master 4zu3</Template>
  <TotalTime>0</TotalTime>
  <Words>336</Words>
  <Application>Microsoft Office PowerPoint</Application>
  <PresentationFormat>Bildschirmpräsentation (4:3)</PresentationFormat>
  <Paragraphs>103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BayWa PPT Master 4zu3</vt:lpstr>
      <vt:lpstr>think-cell Folie</vt:lpstr>
      <vt:lpstr>BayLern 4.0  Die Lernplattform der bayerischen Feuerwehren </vt:lpstr>
      <vt:lpstr>Warum gibt es eine neue BayLern 4.0</vt:lpstr>
      <vt:lpstr>Roll-out der BayLern im Landkreis Schwandorf</vt:lpstr>
      <vt:lpstr>Rechte und Rollen</vt:lpstr>
      <vt:lpstr>Struktur der BayLern</vt:lpstr>
      <vt:lpstr>Nutzer in der BayLern werden?</vt:lpstr>
      <vt:lpstr>Hauptseite - Dashboard</vt:lpstr>
      <vt:lpstr>Fortbildungssachbearbeiter - Nutzerverwaltung</vt:lpstr>
      <vt:lpstr>Bedienungsanleitung</vt:lpstr>
      <vt:lpstr>Vielen Dank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BayWa_PPT_Master_4x3</dc:title>
  <dc:creator>Marco Ivers</dc:creator>
  <dc:description>Optimiert für PowerPoint 2016</dc:description>
  <cp:lastModifiedBy>Wasser, Christoph</cp:lastModifiedBy>
  <cp:revision>38</cp:revision>
  <dcterms:created xsi:type="dcterms:W3CDTF">2019-02-07T14:45:50Z</dcterms:created>
  <dcterms:modified xsi:type="dcterms:W3CDTF">2023-11-16T05:53:02Z</dcterms:modified>
  <cp:category>PowerPoint Vorlage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0x01010051D4DC7620FD4C669FFCE4AE8542B3B7001080ECFCE4B1454E9A6BDA3FFFEC9B41</vt:lpwstr>
  </property>
  <property fmtid="{D5CDD505-2E9C-101B-9397-08002B2CF9AE}" pid="3" name="baywaLocations">
    <vt:lpwstr/>
  </property>
  <property fmtid="{D5CDD505-2E9C-101B-9397-08002B2CF9AE}" pid="4" name="baywaLanguage">
    <vt:lpwstr>559;#Deutsch|78908e82-76a4-472d-afe5-5b79d0c2bc3c</vt:lpwstr>
  </property>
  <property fmtid="{D5CDD505-2E9C-101B-9397-08002B2CF9AE}" pid="5" name="baywaCategory">
    <vt:lpwstr>146;#Vorlage|f6383fa1-5003-4a1f-a6af-b8cb9df4604d</vt:lpwstr>
  </property>
  <property fmtid="{D5CDD505-2E9C-101B-9397-08002B2CF9AE}" pid="6" name="baywaFunctions">
    <vt:lpwstr/>
  </property>
  <property fmtid="{D5CDD505-2E9C-101B-9397-08002B2CF9AE}" pid="7" name="baywaTopic">
    <vt:lpwstr>167;#Marketing und Kommunikation|f9d21f07-6245-4d86-af92-932a77d4fbf0</vt:lpwstr>
  </property>
  <property fmtid="{D5CDD505-2E9C-101B-9397-08002B2CF9AE}" pid="8" name="baywaOrgUnit">
    <vt:lpwstr>291;#BayWa Konzern|c50c8605-c35f-422c-9563-7c515b9fc24e</vt:lpwstr>
  </property>
</Properties>
</file>